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1352" r:id="rId2"/>
    <p:sldId id="1709" r:id="rId3"/>
    <p:sldId id="1636" r:id="rId4"/>
    <p:sldId id="1930" r:id="rId5"/>
    <p:sldId id="1712" r:id="rId6"/>
    <p:sldId id="1696" r:id="rId7"/>
    <p:sldId id="1658" r:id="rId8"/>
    <p:sldId id="1716" r:id="rId9"/>
    <p:sldId id="1718" r:id="rId10"/>
    <p:sldId id="1719" r:id="rId11"/>
    <p:sldId id="1720" r:id="rId12"/>
    <p:sldId id="1721" r:id="rId13"/>
    <p:sldId id="1717" r:id="rId14"/>
    <p:sldId id="1729" r:id="rId15"/>
    <p:sldId id="1722" r:id="rId16"/>
    <p:sldId id="1726" r:id="rId17"/>
    <p:sldId id="1723" r:id="rId18"/>
    <p:sldId id="1725" r:id="rId19"/>
    <p:sldId id="1951" r:id="rId20"/>
    <p:sldId id="1724" r:id="rId21"/>
    <p:sldId id="1727" r:id="rId22"/>
    <p:sldId id="1950" r:id="rId23"/>
    <p:sldId id="1728" r:id="rId24"/>
    <p:sldId id="1952" r:id="rId25"/>
    <p:sldId id="1956" r:id="rId26"/>
    <p:sldId id="1957" r:id="rId27"/>
    <p:sldId id="1959" r:id="rId28"/>
    <p:sldId id="1958" r:id="rId29"/>
    <p:sldId id="1960" r:id="rId30"/>
    <p:sldId id="1961" r:id="rId31"/>
    <p:sldId id="1962" r:id="rId32"/>
    <p:sldId id="1963" r:id="rId33"/>
    <p:sldId id="1964" r:id="rId34"/>
    <p:sldId id="1965" r:id="rId35"/>
    <p:sldId id="1967" r:id="rId36"/>
    <p:sldId id="1966" r:id="rId37"/>
    <p:sldId id="1953" r:id="rId38"/>
    <p:sldId id="1781" r:id="rId39"/>
    <p:sldId id="1782" r:id="rId40"/>
    <p:sldId id="1783" r:id="rId41"/>
    <p:sldId id="1784" r:id="rId42"/>
    <p:sldId id="1710" r:id="rId43"/>
    <p:sldId id="1706" r:id="rId44"/>
    <p:sldId id="1929" r:id="rId45"/>
    <p:sldId id="1707" r:id="rId46"/>
    <p:sldId id="1954" r:id="rId47"/>
    <p:sldId id="1787" r:id="rId48"/>
    <p:sldId id="1931" r:id="rId49"/>
    <p:sldId id="1785" r:id="rId50"/>
    <p:sldId id="1786" r:id="rId51"/>
    <p:sldId id="1808" r:id="rId52"/>
    <p:sldId id="1809" r:id="rId53"/>
    <p:sldId id="1811" r:id="rId54"/>
    <p:sldId id="1812" r:id="rId55"/>
    <p:sldId id="1818" r:id="rId56"/>
    <p:sldId id="1819" r:id="rId57"/>
    <p:sldId id="1633" r:id="rId58"/>
    <p:sldId id="1637" r:id="rId59"/>
    <p:sldId id="1638" r:id="rId60"/>
    <p:sldId id="1647" r:id="rId61"/>
    <p:sldId id="1648" r:id="rId62"/>
    <p:sldId id="1649" r:id="rId63"/>
    <p:sldId id="543" r:id="rId64"/>
    <p:sldId id="551" r:id="rId65"/>
    <p:sldId id="1650" r:id="rId66"/>
    <p:sldId id="1639" r:id="rId67"/>
    <p:sldId id="1651" r:id="rId68"/>
    <p:sldId id="1680" r:id="rId69"/>
    <p:sldId id="1681" r:id="rId70"/>
    <p:sldId id="1653" r:id="rId71"/>
    <p:sldId id="1682" r:id="rId72"/>
    <p:sldId id="1683" r:id="rId73"/>
    <p:sldId id="1684" r:id="rId74"/>
    <p:sldId id="1646" r:id="rId75"/>
    <p:sldId id="1685" r:id="rId76"/>
    <p:sldId id="1686" r:id="rId77"/>
    <p:sldId id="1687" r:id="rId78"/>
    <p:sldId id="1688" r:id="rId79"/>
    <p:sldId id="1689" r:id="rId80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025FF"/>
    <a:srgbClr val="9A0000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89625" autoAdjust="0"/>
  </p:normalViewPr>
  <p:slideViewPr>
    <p:cSldViewPr snapToGrid="0">
      <p:cViewPr>
        <p:scale>
          <a:sx n="116" d="100"/>
          <a:sy n="116" d="100"/>
        </p:scale>
        <p:origin x="608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support on EVM-compatible chains:   just use </a:t>
            </a:r>
            <a:r>
              <a:rPr lang="en-US" dirty="0" err="1"/>
              <a:t>metamask</a:t>
            </a:r>
            <a:r>
              <a:rPr lang="en-US" dirty="0"/>
              <a:t> by telling it to use a different network.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Oracle is not really trusted because it is only relaying *finalized</a:t>
            </a:r>
            <a:r>
              <a:rPr lang="en-US"/>
              <a:t>*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type of messaging system:  optimistic bridges (using fraud proofs) as implemented by Nomad.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Bundler does not want to call untrusted code.  Instead, it calls the trusted </a:t>
            </a:r>
            <a:r>
              <a:rPr lang="en-US" dirty="0" err="1"/>
              <a:t>EntryPoint</a:t>
            </a:r>
            <a:r>
              <a:rPr lang="en-US" dirty="0"/>
              <a:t> contract.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EntryPoint</a:t>
            </a:r>
            <a:r>
              <a:rPr lang="en-US" dirty="0"/>
              <a:t> contract lives at 0x5FF137D4b0FDCD49DcA30c7CF57E578a026d2789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Bundler does not want to call untrusted code.  Instead, it calls the trusted </a:t>
            </a:r>
            <a:r>
              <a:rPr lang="en-US" dirty="0" err="1"/>
              <a:t>EntryPoint</a:t>
            </a:r>
            <a:r>
              <a:rPr lang="en-US" dirty="0"/>
              <a:t> contract.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EntryPoint</a:t>
            </a:r>
            <a:r>
              <a:rPr lang="en-US" dirty="0"/>
              <a:t> contract lives at 0x5FF137D4b0FDCD49DcA30c7CF57E578a026d2789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5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Bundler does not want to call untrusted code.  Instead, it calls the trusted </a:t>
            </a:r>
            <a:r>
              <a:rPr lang="en-US" dirty="0" err="1"/>
              <a:t>EntryPoint</a:t>
            </a:r>
            <a:r>
              <a:rPr lang="en-US" dirty="0"/>
              <a:t> contract.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EntryPoint</a:t>
            </a:r>
            <a:r>
              <a:rPr lang="en-US" dirty="0"/>
              <a:t> contract lives at 0x5FF137D4b0FDCD49DcA30c7CF57E578a026d2789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7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Bundler does not want to call untrusted code.  Instead, it calls the trusted </a:t>
            </a:r>
            <a:r>
              <a:rPr lang="en-US" dirty="0" err="1"/>
              <a:t>EntryPoint</a:t>
            </a:r>
            <a:r>
              <a:rPr lang="en-US" dirty="0"/>
              <a:t> contract.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EntryPoint</a:t>
            </a:r>
            <a:r>
              <a:rPr lang="en-US" dirty="0"/>
              <a:t> contract lives at 0x5FF137D4b0FDCD49DcA30c7CF57E578a026d2789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3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(2):  without simulation, Bundler might submit an invalid </a:t>
            </a:r>
            <a:r>
              <a:rPr lang="en-US" dirty="0" err="1"/>
              <a:t>UserOp</a:t>
            </a:r>
            <a:r>
              <a:rPr lang="en-US" dirty="0"/>
              <a:t> and get stuck with gas fees.</a:t>
            </a:r>
          </a:p>
          <a:p>
            <a:r>
              <a:rPr lang="en-US" dirty="0"/>
              <a:t>A malicious </a:t>
            </a:r>
            <a:r>
              <a:rPr lang="en-US" dirty="0" err="1"/>
              <a:t>validateOp</a:t>
            </a:r>
            <a:r>
              <a:rPr lang="en-US" dirty="0"/>
              <a:t> could use TIMESTAMP or BLOCKHASH to behave differently in simulation and during real on-chain execution.</a:t>
            </a:r>
          </a:p>
          <a:p>
            <a:r>
              <a:rPr lang="en-US" dirty="0" err="1"/>
              <a:t>validateOp</a:t>
            </a:r>
            <a:r>
              <a:rPr lang="en-US" dirty="0"/>
              <a:t> can only access its own Wallet storage, or another contract’s storage at its wallet address in an [address=&gt;value mapping].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wallet and Paymaster maintains a balance with the </a:t>
            </a:r>
            <a:r>
              <a:rPr lang="en-US" dirty="0" err="1"/>
              <a:t>EntryPoint</a:t>
            </a:r>
            <a:r>
              <a:rPr lang="en-US" dirty="0"/>
              <a:t> contract. </a:t>
            </a:r>
          </a:p>
          <a:p>
            <a:r>
              <a:rPr lang="en-US" dirty="0"/>
              <a:t>Bundler runs a </a:t>
            </a:r>
            <a:r>
              <a:rPr lang="en-US" dirty="0" err="1"/>
              <a:t>mempool</a:t>
            </a:r>
            <a:r>
              <a:rPr lang="en-US" dirty="0"/>
              <a:t> and sequences </a:t>
            </a:r>
            <a:r>
              <a:rPr lang="en-US" dirty="0" err="1"/>
              <a:t>UserOps</a:t>
            </a:r>
            <a:r>
              <a:rPr lang="en-US" dirty="0"/>
              <a:t> into a Tx.  </a:t>
            </a:r>
            <a:r>
              <a:rPr lang="en-US" dirty="0" err="1"/>
              <a:t>Bundless</a:t>
            </a:r>
            <a:r>
              <a:rPr lang="en-US" dirty="0"/>
              <a:t> collects EIP1559 style fees, along with MEV for sequencing.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4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Movie studio DAO:   participants decide what movie scripts to fund, and then share in profits from movie.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1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MMM:  Merch Memes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like networking before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Treasury management </a:t>
            </a:r>
            <a:r>
              <a:rPr lang="en-US"/>
              <a:t>using Gnosis.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docs.openzeppelin.com</a:t>
            </a:r>
            <a:r>
              <a:rPr lang="en-US" dirty="0"/>
              <a:t>/contracts/4.x/governance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E16C7-BC0B-4DC5-8EAF-006D7A577EB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Griffin </a:t>
            </a:r>
            <a:r>
              <a:rPr lang="en-US"/>
              <a:t>Dunaif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E16C7-BC0B-4DC5-8EAF-006D7A577EB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1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4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0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F2AA-6F8E-E644-B66E-C5AB189C83C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0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factory work is logarithmic by using 2-3 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Custodian can run away with BTC, or require high redemption fees.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P2PKH:  pay to public key hash.    </a:t>
            </a:r>
          </a:p>
          <a:p>
            <a:r>
              <a:rPr lang="en-US" dirty="0"/>
              <a:t>3-out-of-3 threshold ECDSA:  ensures no single party can steal UTXO deposit.</a:t>
            </a:r>
          </a:p>
          <a:p>
            <a:r>
              <a:rPr lang="en-US" dirty="0"/>
              <a:t>Not capital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 or “I received CryptoPunk#6587, ok to let Alice use it as collateral on chain 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simplified version of </a:t>
            </a:r>
            <a:r>
              <a:rPr lang="en-US" dirty="0" err="1"/>
              <a:t>Celo</a:t>
            </a:r>
            <a:r>
              <a:rPr lang="en-US" dirty="0"/>
              <a:t> Optics.   Same with Wormhole:  2/3 of guardians need to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replay attacks?    Can also handle trustees that double-post a message to </a:t>
            </a:r>
            <a:r>
              <a:rPr lang="en-US" dirty="0" err="1"/>
              <a:t>relayerT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Oracle is not really trusted because it is only relaying *finalized*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foliojobs.a16z.com/jobs?jobTypes=Engineer&amp;markets=Web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5.png"/><Relationship Id="rId7" Type="http://schemas.openxmlformats.org/officeDocument/2006/relationships/image" Target="../media/image26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7.tiff"/><Relationship Id="rId4" Type="http://schemas.openxmlformats.org/officeDocument/2006/relationships/image" Target="../media/image3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23" y="1441684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dirty="0"/>
              <a:t>Final Topics:  </a:t>
            </a:r>
            <a:br>
              <a:rPr lang="en-US" sz="3600" dirty="0"/>
            </a:br>
            <a:r>
              <a:rPr lang="en-US" sz="3600" dirty="0"/>
              <a:t>Bridging, Account Abstraction, and DAOs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6941-6CC9-B74B-8BED-25560250F179}"/>
              </a:ext>
            </a:extLst>
          </p:cNvPr>
          <p:cNvSpPr txBox="1"/>
          <p:nvPr/>
        </p:nvSpPr>
        <p:spPr>
          <a:xfrm>
            <a:off x="1067002" y="4447127"/>
            <a:ext cx="700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Invited talk final lecture.    Final exam next Wednesday.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EC23-FB9A-AF4D-894C-DE4783F1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Alice wants her 1 BTC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49E-209D-3A41-977B-5CDC1DED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06335"/>
            <a:ext cx="8229600" cy="498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Moving 1 </a:t>
            </a:r>
            <a:r>
              <a:rPr lang="en-US" b="1" dirty="0" err="1"/>
              <a:t>wBTC</a:t>
            </a:r>
            <a:r>
              <a:rPr lang="en-US" b="1" dirty="0"/>
              <a:t> back to the Bitcoin network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16B5-2B38-834D-AD9A-A00FF073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2460551"/>
            <a:ext cx="459941" cy="680386"/>
          </a:xfrm>
          <a:prstGeom prst="rect">
            <a:avLst/>
          </a:prstGeom>
        </p:spPr>
      </p:pic>
      <p:pic>
        <p:nvPicPr>
          <p:cNvPr id="5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ED71C898-C6A6-2946-9D30-D27A8DFC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16" y="1544525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thereum - Wikipedia">
            <a:extLst>
              <a:ext uri="{FF2B5EF4-FFF2-40B4-BE49-F238E27FC236}">
                <a16:creationId xmlns:a16="http://schemas.microsoft.com/office/drawing/2014/main" id="{12A3C9CD-7576-6544-A73D-9983AE6E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1503410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D7619-98FE-334E-8FB6-48E3BBC21154}"/>
              </a:ext>
            </a:extLst>
          </p:cNvPr>
          <p:cNvSpPr/>
          <p:nvPr/>
        </p:nvSpPr>
        <p:spPr>
          <a:xfrm>
            <a:off x="2286000" y="2410993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B6778-D114-F94A-9BD8-97EBA4CA26DC}"/>
              </a:ext>
            </a:extLst>
          </p:cNvPr>
          <p:cNvCxnSpPr>
            <a:cxnSpLocks/>
          </p:cNvCxnSpPr>
          <p:nvPr/>
        </p:nvCxnSpPr>
        <p:spPr>
          <a:xfrm>
            <a:off x="4155620" y="1415935"/>
            <a:ext cx="0" cy="24034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B3633-BD73-1B40-B5CA-B6285DCDBFA7}"/>
              </a:ext>
            </a:extLst>
          </p:cNvPr>
          <p:cNvSpPr txBox="1"/>
          <p:nvPr/>
        </p:nvSpPr>
        <p:spPr>
          <a:xfrm>
            <a:off x="1972426" y="3088327"/>
            <a:ext cx="1689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custodian’s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BTC address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4767CB-2B2A-754E-800C-56BEA21F3BA3}"/>
              </a:ext>
            </a:extLst>
          </p:cNvPr>
          <p:cNvGrpSpPr/>
          <p:nvPr/>
        </p:nvGrpSpPr>
        <p:grpSpPr>
          <a:xfrm>
            <a:off x="816427" y="2307147"/>
            <a:ext cx="1469573" cy="369332"/>
            <a:chOff x="1153885" y="2662535"/>
            <a:chExt cx="1959431" cy="49244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000AE1-9BA4-0E48-9EB6-C3AAD4EBB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3885" y="3076574"/>
              <a:ext cx="19594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404FB-A6A0-5E48-A9F3-2E1930611693}"/>
                </a:ext>
              </a:extLst>
            </p:cNvPr>
            <p:cNvSpPr txBox="1"/>
            <p:nvPr/>
          </p:nvSpPr>
          <p:spPr>
            <a:xfrm>
              <a:off x="1630795" y="2662535"/>
              <a:ext cx="684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₿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92F71C-9317-A742-A412-31075ACE3A00}"/>
              </a:ext>
            </a:extLst>
          </p:cNvPr>
          <p:cNvSpPr txBox="1"/>
          <p:nvPr/>
        </p:nvSpPr>
        <p:spPr>
          <a:xfrm>
            <a:off x="2736813" y="2589018"/>
            <a:ext cx="51328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1 ₿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8E7C94-C1BC-B646-AB60-F29ADCCF43E8}"/>
              </a:ext>
            </a:extLst>
          </p:cNvPr>
          <p:cNvSpPr/>
          <p:nvPr/>
        </p:nvSpPr>
        <p:spPr>
          <a:xfrm>
            <a:off x="4684183" y="2446596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F533D-3866-8B49-AE96-8DA0025DC07E}"/>
              </a:ext>
            </a:extLst>
          </p:cNvPr>
          <p:cNvSpPr txBox="1"/>
          <p:nvPr/>
        </p:nvSpPr>
        <p:spPr>
          <a:xfrm>
            <a:off x="4343397" y="3205201"/>
            <a:ext cx="208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bridge contract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2B3249-FAD8-E144-BDA8-75F2C8BD8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2060" y="2460551"/>
            <a:ext cx="459941" cy="680386"/>
          </a:xfrm>
          <a:prstGeom prst="rect">
            <a:avLst/>
          </a:prstGeom>
        </p:spPr>
      </p:pic>
      <p:pic>
        <p:nvPicPr>
          <p:cNvPr id="27" name="Picture 4" descr="Bank clipart bank clip art image - Clipartix">
            <a:extLst>
              <a:ext uri="{FF2B5EF4-FFF2-40B4-BE49-F238E27FC236}">
                <a16:creationId xmlns:a16="http://schemas.microsoft.com/office/drawing/2014/main" id="{4FEA8FE9-0C3F-5C41-A781-72689151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564267" y="3992728"/>
            <a:ext cx="1095422" cy="10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FCFA4-E2C7-3B42-A2D0-8FD69EA37111}"/>
              </a:ext>
            </a:extLst>
          </p:cNvPr>
          <p:cNvSpPr txBox="1"/>
          <p:nvPr/>
        </p:nvSpPr>
        <p:spPr>
          <a:xfrm>
            <a:off x="4571998" y="4555670"/>
            <a:ext cx="139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986E19-9905-514F-A502-50010E3FF745}"/>
              </a:ext>
            </a:extLst>
          </p:cNvPr>
          <p:cNvSpPr txBox="1"/>
          <p:nvPr/>
        </p:nvSpPr>
        <p:spPr>
          <a:xfrm>
            <a:off x="170201" y="31724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</a:t>
            </a:r>
            <a:r>
              <a:rPr lang="en-US" sz="2000" dirty="0">
                <a:latin typeface="+mn-lt"/>
              </a:rPr>
              <a:t>₿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735E0-7140-464D-8DFA-624002843A0A}"/>
              </a:ext>
            </a:extLst>
          </p:cNvPr>
          <p:cNvSpPr txBox="1"/>
          <p:nvPr/>
        </p:nvSpPr>
        <p:spPr>
          <a:xfrm>
            <a:off x="115747" y="204240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EF0C4E-EFE1-3040-9A96-0E7D0B6480E5}"/>
              </a:ext>
            </a:extLst>
          </p:cNvPr>
          <p:cNvSpPr txBox="1"/>
          <p:nvPr/>
        </p:nvSpPr>
        <p:spPr>
          <a:xfrm>
            <a:off x="7939256" y="17834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Alice on</a:t>
            </a:r>
          </a:p>
          <a:p>
            <a:pPr algn="ctr"/>
            <a:r>
              <a:rPr lang="en-US" sz="2000" dirty="0">
                <a:latin typeface="+mn-lt"/>
              </a:rPr>
              <a:t>Ethereum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FA84D6-F9DA-3B45-92A6-CCF18E78C81C}"/>
              </a:ext>
            </a:extLst>
          </p:cNvPr>
          <p:cNvSpPr txBox="1"/>
          <p:nvPr/>
        </p:nvSpPr>
        <p:spPr>
          <a:xfrm>
            <a:off x="4625654" y="4114090"/>
            <a:ext cx="233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(watch for burns)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236682-BCFB-1F4B-9CD6-E81D26725E96}"/>
              </a:ext>
            </a:extLst>
          </p:cNvPr>
          <p:cNvGrpSpPr/>
          <p:nvPr/>
        </p:nvGrpSpPr>
        <p:grpSpPr>
          <a:xfrm>
            <a:off x="5650705" y="2294165"/>
            <a:ext cx="2535330" cy="814069"/>
            <a:chOff x="7686674" y="2645228"/>
            <a:chExt cx="3380440" cy="108542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4CBDA45-B41C-114F-8C48-B57D7E49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4" y="3124200"/>
              <a:ext cx="3380440" cy="142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8B5452-895F-FE41-884F-35592CE8A7C6}"/>
                </a:ext>
              </a:extLst>
            </p:cNvPr>
            <p:cNvSpPr txBox="1"/>
            <p:nvPr/>
          </p:nvSpPr>
          <p:spPr>
            <a:xfrm>
              <a:off x="8080442" y="2645228"/>
              <a:ext cx="2492563" cy="108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burn my 1 </a:t>
              </a:r>
              <a:r>
                <a:rPr lang="en-US" sz="2000" dirty="0" err="1">
                  <a:latin typeface="+mn-lt"/>
                </a:rPr>
                <a:t>wBTC</a:t>
              </a:r>
              <a:endParaRPr lang="en-US" sz="2000" dirty="0">
                <a:latin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(signed)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CEDFD6-38B0-254B-9E2A-D06636AB6F38}"/>
              </a:ext>
            </a:extLst>
          </p:cNvPr>
          <p:cNvGrpSpPr/>
          <p:nvPr/>
        </p:nvGrpSpPr>
        <p:grpSpPr>
          <a:xfrm flipH="1">
            <a:off x="3314699" y="2163538"/>
            <a:ext cx="1243946" cy="1865541"/>
            <a:chOff x="4856506" y="2427512"/>
            <a:chExt cx="1658594" cy="248738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795794-E966-6E45-8209-1AC0F6CC97E7}"/>
                </a:ext>
              </a:extLst>
            </p:cNvPr>
            <p:cNvSpPr/>
            <p:nvPr/>
          </p:nvSpPr>
          <p:spPr>
            <a:xfrm>
              <a:off x="5244850" y="3248025"/>
              <a:ext cx="1270250" cy="1666875"/>
            </a:xfrm>
            <a:custGeom>
              <a:avLst/>
              <a:gdLst>
                <a:gd name="connsiteX0" fmla="*/ 12950 w 1270250"/>
                <a:gd name="connsiteY0" fmla="*/ 1666875 h 1666875"/>
                <a:gd name="connsiteX1" fmla="*/ 27238 w 1270250"/>
                <a:gd name="connsiteY1" fmla="*/ 695325 h 1666875"/>
                <a:gd name="connsiteX2" fmla="*/ 255838 w 1270250"/>
                <a:gd name="connsiteY2" fmla="*/ 95250 h 1666875"/>
                <a:gd name="connsiteX3" fmla="*/ 1270250 w 1270250"/>
                <a:gd name="connsiteY3" fmla="*/ 952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50" h="1666875">
                  <a:moveTo>
                    <a:pt x="12950" y="1666875"/>
                  </a:moveTo>
                  <a:cubicBezTo>
                    <a:pt x="-147" y="1312068"/>
                    <a:pt x="-13243" y="957262"/>
                    <a:pt x="27238" y="695325"/>
                  </a:cubicBezTo>
                  <a:cubicBezTo>
                    <a:pt x="67719" y="433388"/>
                    <a:pt x="48669" y="209550"/>
                    <a:pt x="255838" y="95250"/>
                  </a:cubicBezTo>
                  <a:cubicBezTo>
                    <a:pt x="463007" y="-19050"/>
                    <a:pt x="866628" y="-4763"/>
                    <a:pt x="1270250" y="9525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8428EC-01B8-5F4E-A1AB-3F7A8F55AC9E}"/>
                </a:ext>
              </a:extLst>
            </p:cNvPr>
            <p:cNvSpPr txBox="1"/>
            <p:nvPr/>
          </p:nvSpPr>
          <p:spPr>
            <a:xfrm>
              <a:off x="4856506" y="2427512"/>
              <a:ext cx="159146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Bitcoin Tx</a:t>
              </a:r>
            </a:p>
            <a:p>
              <a:pPr algn="ctr"/>
              <a:r>
                <a:rPr lang="en-US" sz="1800" dirty="0"/>
                <a:t>(signed)</a:t>
              </a:r>
            </a:p>
          </p:txBody>
        </p:sp>
      </p:grpSp>
      <p:pic>
        <p:nvPicPr>
          <p:cNvPr id="42" name="Picture 2" descr="Fire Clipart">
            <a:extLst>
              <a:ext uri="{FF2B5EF4-FFF2-40B4-BE49-F238E27FC236}">
                <a16:creationId xmlns:a16="http://schemas.microsoft.com/office/drawing/2014/main" id="{308F4557-0502-9942-82E2-B42142B4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8" y="2489308"/>
            <a:ext cx="459626" cy="6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F9B59A3-7C2A-3D4D-963C-9DED5CF34BA2}"/>
              </a:ext>
            </a:extLst>
          </p:cNvPr>
          <p:cNvSpPr txBox="1"/>
          <p:nvPr/>
        </p:nvSpPr>
        <p:spPr>
          <a:xfrm>
            <a:off x="-111" y="3672383"/>
            <a:ext cx="192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(1 BTC unlocked)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8C0A903-EF6F-9D44-AD16-EA92BD90DBED}"/>
              </a:ext>
            </a:extLst>
          </p:cNvPr>
          <p:cNvSpPr/>
          <p:nvPr/>
        </p:nvSpPr>
        <p:spPr>
          <a:xfrm>
            <a:off x="4332588" y="1525717"/>
            <a:ext cx="1970814" cy="612648"/>
          </a:xfrm>
          <a:prstGeom prst="wedgeRoundRectCallout">
            <a:avLst>
              <a:gd name="adj1" fmla="val -5920"/>
              <a:gd name="adj2" fmla="val 971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deduct 1 </a:t>
            </a:r>
            <a:r>
              <a:rPr lang="en-US" sz="2000" dirty="0" err="1">
                <a:solidFill>
                  <a:schemeClr val="tx1"/>
                </a:solidFill>
              </a:rPr>
              <a:t>wBTC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from Alice</a:t>
            </a:r>
          </a:p>
        </p:txBody>
      </p:sp>
    </p:spTree>
    <p:extLst>
      <p:ext uri="{BB962C8B-B14F-4D97-AF65-F5344CB8AC3E}">
        <p14:creationId xmlns:p14="http://schemas.microsoft.com/office/powerpoint/2010/main" val="21912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5" grpId="0"/>
      <p:bldP spid="4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F2A3-209A-9846-9EC6-38D3032F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wBTC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7F791-8B8D-CF43-B8EA-471F822E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2" y="1476596"/>
            <a:ext cx="7596415" cy="1222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4A528-74D7-FB4E-B182-172F64BA7A87}"/>
              </a:ext>
            </a:extLst>
          </p:cNvPr>
          <p:cNvSpPr txBox="1"/>
          <p:nvPr/>
        </p:nvSpPr>
        <p:spPr>
          <a:xfrm>
            <a:off x="326571" y="975658"/>
            <a:ext cx="36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Example   BTC ⇾ Ethereum: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66BA6-3BF9-7442-95BC-7A520B5DBB83}"/>
              </a:ext>
            </a:extLst>
          </p:cNvPr>
          <p:cNvSpPr txBox="1"/>
          <p:nvPr/>
        </p:nvSpPr>
        <p:spPr>
          <a:xfrm>
            <a:off x="4131128" y="1340429"/>
            <a:ext cx="2742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 Tx:   ≈4,000 BTC)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FB29A-C542-3B4A-BEC9-FB5FE55744B7}"/>
              </a:ext>
            </a:extLst>
          </p:cNvPr>
          <p:cNvSpPr txBox="1"/>
          <p:nvPr/>
        </p:nvSpPr>
        <p:spPr>
          <a:xfrm>
            <a:off x="4230387" y="2011712"/>
            <a:ext cx="1891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(Ethereum Tx:  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34DEB-E6CF-854B-B331-E60B438E740F}"/>
              </a:ext>
            </a:extLst>
          </p:cNvPr>
          <p:cNvSpPr txBox="1"/>
          <p:nvPr/>
        </p:nvSpPr>
        <p:spPr>
          <a:xfrm>
            <a:off x="326571" y="2906762"/>
            <a:ext cx="222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Why two hours?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2F140-74E1-C541-B2F4-E60D032FD408}"/>
              </a:ext>
            </a:extLst>
          </p:cNvPr>
          <p:cNvSpPr txBox="1"/>
          <p:nvPr/>
        </p:nvSpPr>
        <p:spPr>
          <a:xfrm>
            <a:off x="3118255" y="2906762"/>
            <a:ext cx="390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make sure no Bitcoin re-org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E7536-08A6-EA45-8D62-40A7F491BD8F}"/>
              </a:ext>
            </a:extLst>
          </p:cNvPr>
          <p:cNvSpPr/>
          <p:nvPr/>
        </p:nvSpPr>
        <p:spPr>
          <a:xfrm>
            <a:off x="773792" y="1373088"/>
            <a:ext cx="7596415" cy="12667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24EC3-3E35-4046-B782-FBDAA3306218}"/>
              </a:ext>
            </a:extLst>
          </p:cNvPr>
          <p:cNvSpPr txBox="1"/>
          <p:nvPr/>
        </p:nvSpPr>
        <p:spPr>
          <a:xfrm>
            <a:off x="321092" y="3776037"/>
            <a:ext cx="425090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problem:   trusted custodian</a:t>
            </a: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307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861F-5490-DD49-B72A-6CBB083E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tBTC</a:t>
            </a:r>
            <a:r>
              <a:rPr lang="en-US" sz="3600" dirty="0"/>
              <a:t>:  no single point of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EB5E-F62A-7C40-AFD1-A6221224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07186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Alice requests to mint </a:t>
            </a:r>
            <a:r>
              <a:rPr lang="en-US" dirty="0" err="1"/>
              <a:t>tBTC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	random three registered custodians are selected and </a:t>
            </a:r>
            <a:br>
              <a:rPr lang="en-US" dirty="0"/>
            </a:br>
            <a:r>
              <a:rPr lang="en-US" dirty="0"/>
              <a:t>			they generate P2PKH Bitcoin address for Alice</a:t>
            </a:r>
          </a:p>
          <a:p>
            <a:pPr marL="0" indent="0">
              <a:buNone/>
            </a:pPr>
            <a:r>
              <a:rPr lang="en-US" dirty="0"/>
              <a:t>	signing key is 3-out-of-3 secret shared among three</a:t>
            </a:r>
          </a:p>
          <a:p>
            <a:pPr marL="0" indent="0">
              <a:buNone/>
            </a:pPr>
            <a:r>
              <a:rPr lang="en-US" dirty="0"/>
              <a:t>			(all three must cooperate to sign a Tx)</a:t>
            </a:r>
          </a:p>
          <a:p>
            <a:pPr marL="0" indent="0">
              <a:buNone/>
            </a:pPr>
            <a:r>
              <a:rPr lang="en-US" dirty="0"/>
              <a:t>	Alice sends BTC to P2PKH address, and received </a:t>
            </a:r>
            <a:r>
              <a:rPr lang="en-US" dirty="0" err="1"/>
              <a:t>tBTC</a:t>
            </a:r>
            <a:r>
              <a:rPr lang="en-US" dirty="0"/>
              <a:t>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Custodians must lock 1.5x ETH stake for the BTC they manage</a:t>
            </a:r>
          </a:p>
          <a:p>
            <a:r>
              <a:rPr lang="en-US" dirty="0"/>
              <a:t>If locked BTC is lost, Alice can claim staked ETH on Ethereum.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99449-4E5D-964C-9B9B-10A5569223A3}"/>
              </a:ext>
            </a:extLst>
          </p:cNvPr>
          <p:cNvSpPr/>
          <p:nvPr/>
        </p:nvSpPr>
        <p:spPr>
          <a:xfrm>
            <a:off x="457200" y="1200151"/>
            <a:ext cx="7935686" cy="26370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40" y="1200151"/>
            <a:ext cx="2726871" cy="23594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very active area:</a:t>
            </a:r>
          </a:p>
          <a:p>
            <a:r>
              <a:rPr lang="en-US" dirty="0"/>
              <a:t>Many super interesting ideas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C9BC3-154F-7240-B97A-27E23513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71" y="1200151"/>
            <a:ext cx="5547289" cy="3145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AB3081-926B-DD4D-83C7-B9842078856A}"/>
              </a:ext>
            </a:extLst>
          </p:cNvPr>
          <p:cNvSpPr txBox="1"/>
          <p:nvPr/>
        </p:nvSpPr>
        <p:spPr>
          <a:xfrm>
            <a:off x="3557126" y="4480972"/>
            <a:ext cx="512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medium.com</a:t>
            </a:r>
            <a:r>
              <a:rPr lang="en-US" sz="1400" dirty="0">
                <a:latin typeface="+mn-lt"/>
              </a:rPr>
              <a:t>/1kxnetwork/blockchain-bridges-5db6afac44f8</a:t>
            </a:r>
          </a:p>
        </p:txBody>
      </p:sp>
    </p:spTree>
    <p:extLst>
      <p:ext uri="{BB962C8B-B14F-4D97-AF65-F5344CB8AC3E}">
        <p14:creationId xmlns:p14="http://schemas.microsoft.com/office/powerpoint/2010/main" val="147725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F26D-AE2D-0442-9E10-E6E7BE64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2486-2EA7-6449-A240-D7111162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1:   a lock-and-mint bridge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SRC ⇾ DEST:	user locks funds on SRC side, </a:t>
            </a:r>
            <a:br>
              <a:rPr lang="en-US" sz="2000" dirty="0"/>
            </a:br>
            <a:r>
              <a:rPr lang="en-US" sz="2000" dirty="0"/>
              <a:t>	wrapped tokens are minted on the DEST side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DEST ⇾ SRC:	funds are burned on the DEST side, </a:t>
            </a:r>
            <a:br>
              <a:rPr lang="en-US" sz="2000" dirty="0"/>
            </a:br>
            <a:r>
              <a:rPr lang="en-US" sz="2000" dirty="0"/>
              <a:t>	and released from lock on the SRC Side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Type 2:   a liquidity pool bridge</a:t>
            </a:r>
          </a:p>
          <a:p>
            <a:r>
              <a:rPr lang="en-US" sz="2000" dirty="0"/>
              <a:t>Liquidity providers provide liquidity on both sides</a:t>
            </a:r>
          </a:p>
          <a:p>
            <a:pPr>
              <a:tabLst>
                <a:tab pos="1819275" algn="l"/>
              </a:tabLst>
            </a:pPr>
            <a:r>
              <a:rPr lang="en-US" sz="2000" dirty="0"/>
              <a:t>SRC ⇾ DEST:	user sends funds on SRC side, </a:t>
            </a:r>
            <a:br>
              <a:rPr lang="en-US" sz="2000" dirty="0"/>
            </a:br>
            <a:r>
              <a:rPr lang="en-US" sz="2000" dirty="0"/>
              <a:t>	equivalent amount released from pool on DEST side</a:t>
            </a:r>
          </a:p>
        </p:txBody>
      </p:sp>
    </p:spTree>
    <p:extLst>
      <p:ext uri="{BB962C8B-B14F-4D97-AF65-F5344CB8AC3E}">
        <p14:creationId xmlns:p14="http://schemas.microsoft.com/office/powerpoint/2010/main" val="30896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  (hard):   a secure cross-chain messaging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426DC-0928-D047-B12B-844F669987F5}"/>
              </a:ext>
            </a:extLst>
          </p:cNvPr>
          <p:cNvSpPr txBox="1"/>
          <p:nvPr/>
        </p:nvSpPr>
        <p:spPr>
          <a:xfrm>
            <a:off x="354096" y="4379056"/>
            <a:ext cx="70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Step 2</a:t>
            </a:r>
            <a:r>
              <a:rPr lang="en-US" dirty="0">
                <a:latin typeface="+mn-lt"/>
              </a:rPr>
              <a:t>  (easier):   build a bridge using messaging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8615B-212E-0A47-BF11-6A6A5103EACA}"/>
              </a:ext>
            </a:extLst>
          </p:cNvPr>
          <p:cNvSpPr/>
          <p:nvPr/>
        </p:nvSpPr>
        <p:spPr>
          <a:xfrm>
            <a:off x="909724" y="1575591"/>
            <a:ext cx="7515819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63EC1-E07D-7D4E-BBD7-87BF7E7624DE}"/>
              </a:ext>
            </a:extLst>
          </p:cNvPr>
          <p:cNvSpPr/>
          <p:nvPr/>
        </p:nvSpPr>
        <p:spPr>
          <a:xfrm>
            <a:off x="2530927" y="1712398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C4157-F442-C548-AD88-E15459971D2E}"/>
              </a:ext>
            </a:extLst>
          </p:cNvPr>
          <p:cNvSpPr/>
          <p:nvPr/>
        </p:nvSpPr>
        <p:spPr>
          <a:xfrm>
            <a:off x="5832789" y="1721924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5442D-D7A3-DF44-8A12-4A57A45976E5}"/>
              </a:ext>
            </a:extLst>
          </p:cNvPr>
          <p:cNvSpPr/>
          <p:nvPr/>
        </p:nvSpPr>
        <p:spPr>
          <a:xfrm>
            <a:off x="889906" y="3118753"/>
            <a:ext cx="7535637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AB3A8-4B19-EC42-9E4E-4B878972DE6A}"/>
              </a:ext>
            </a:extLst>
          </p:cNvPr>
          <p:cNvSpPr/>
          <p:nvPr/>
        </p:nvSpPr>
        <p:spPr>
          <a:xfrm>
            <a:off x="2511109" y="3255560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D87BA-C6AC-FD41-BC60-9A498C789CFF}"/>
              </a:ext>
            </a:extLst>
          </p:cNvPr>
          <p:cNvSpPr/>
          <p:nvPr/>
        </p:nvSpPr>
        <p:spPr>
          <a:xfrm>
            <a:off x="5812971" y="3265086"/>
            <a:ext cx="1126672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D7EC36-E146-B146-9488-8B1EA10CF457}"/>
              </a:ext>
            </a:extLst>
          </p:cNvPr>
          <p:cNvGrpSpPr/>
          <p:nvPr/>
        </p:nvGrpSpPr>
        <p:grpSpPr>
          <a:xfrm>
            <a:off x="3657599" y="1556008"/>
            <a:ext cx="2175190" cy="806375"/>
            <a:chOff x="3657599" y="1604998"/>
            <a:chExt cx="2175190" cy="8063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967714-03D4-1641-BFC6-D615432DAD6B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3657599" y="1964757"/>
              <a:ext cx="2175190" cy="95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8DB61-7842-D540-9CE3-1C39661AA86E}"/>
                </a:ext>
              </a:extLst>
            </p:cNvPr>
            <p:cNvSpPr txBox="1"/>
            <p:nvPr/>
          </p:nvSpPr>
          <p:spPr>
            <a:xfrm>
              <a:off x="3747812" y="1604998"/>
              <a:ext cx="2000996" cy="806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message to Y 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on chain T:   </a:t>
              </a:r>
              <a:r>
                <a:rPr lang="en-US" sz="2000" b="1" dirty="0">
                  <a:latin typeface="+mn-lt"/>
                </a:rPr>
                <a:t>data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837A6-37DB-3C49-99BA-BA4EF401B5BE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6376307" y="2226642"/>
            <a:ext cx="19818" cy="103844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B87375-DC41-6341-9E28-233D1749E795}"/>
              </a:ext>
            </a:extLst>
          </p:cNvPr>
          <p:cNvGrpSpPr/>
          <p:nvPr/>
        </p:nvGrpSpPr>
        <p:grpSpPr>
          <a:xfrm>
            <a:off x="3623581" y="3111020"/>
            <a:ext cx="2175190" cy="806375"/>
            <a:chOff x="3657599" y="1765096"/>
            <a:chExt cx="2175190" cy="80637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72ED0C-CAC4-D546-9652-F472976BB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599" y="2193363"/>
              <a:ext cx="2175190" cy="95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125CF0-D17E-654A-92B5-63511A7992FD}"/>
                </a:ext>
              </a:extLst>
            </p:cNvPr>
            <p:cNvSpPr txBox="1"/>
            <p:nvPr/>
          </p:nvSpPr>
          <p:spPr>
            <a:xfrm>
              <a:off x="3762248" y="1765096"/>
              <a:ext cx="2011384" cy="806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message from X 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</a:rPr>
                <a:t>on chain S:   </a:t>
              </a:r>
              <a:r>
                <a:rPr lang="en-US" sz="2000" b="1" dirty="0">
                  <a:latin typeface="+mn-lt"/>
                </a:rPr>
                <a:t>data</a:t>
              </a:r>
              <a:r>
                <a:rPr lang="en-US" sz="2000" dirty="0">
                  <a:latin typeface="+mn-lt"/>
                </a:rPr>
                <a:t> 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A766EC7-DE91-6346-A63C-401FE89560D2}"/>
              </a:ext>
            </a:extLst>
          </p:cNvPr>
          <p:cNvSpPr/>
          <p:nvPr/>
        </p:nvSpPr>
        <p:spPr>
          <a:xfrm>
            <a:off x="1708436" y="2518857"/>
            <a:ext cx="1644981" cy="439111"/>
          </a:xfrm>
          <a:prstGeom prst="wedgeRoundRectCallout">
            <a:avLst>
              <a:gd name="adj1" fmla="val 25821"/>
              <a:gd name="adj2" fmla="val 1257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believe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25D55-95C0-B143-8CB7-67F88771966A}"/>
              </a:ext>
            </a:extLst>
          </p:cNvPr>
          <p:cNvSpPr txBox="1"/>
          <p:nvPr/>
        </p:nvSpPr>
        <p:spPr>
          <a:xfrm>
            <a:off x="6898159" y="1774228"/>
            <a:ext cx="120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(contract)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1C2639-DA20-2546-830E-8415CDBE0483}"/>
              </a:ext>
            </a:extLst>
          </p:cNvPr>
          <p:cNvSpPr txBox="1"/>
          <p:nvPr/>
        </p:nvSpPr>
        <p:spPr>
          <a:xfrm>
            <a:off x="6881830" y="3322903"/>
            <a:ext cx="120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(contract)</a:t>
            </a:r>
          </a:p>
        </p:txBody>
      </p:sp>
    </p:spTree>
    <p:extLst>
      <p:ext uri="{BB962C8B-B14F-4D97-AF65-F5344CB8AC3E}">
        <p14:creationId xmlns:p14="http://schemas.microsoft.com/office/powerpoint/2010/main" val="13818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223-47CE-514C-ADDF-DB84933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Bridging smart chains  (with </a:t>
            </a:r>
            <a:r>
              <a:rPr lang="en-US" sz="3600" dirty="0" err="1"/>
              <a:t>Dapp</a:t>
            </a:r>
            <a:r>
              <a:rPr lang="en-US" sz="3600" dirty="0"/>
              <a:t> support)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1E5D4-2E0C-DF43-BA07-4F3DA920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86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  (hard):   a secure cross-chain messaging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426DC-0928-D047-B12B-844F669987F5}"/>
              </a:ext>
            </a:extLst>
          </p:cNvPr>
          <p:cNvSpPr txBox="1"/>
          <p:nvPr/>
        </p:nvSpPr>
        <p:spPr>
          <a:xfrm>
            <a:off x="457200" y="2940145"/>
            <a:ext cx="820173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Step 2</a:t>
            </a:r>
            <a:r>
              <a:rPr lang="en-US" dirty="0">
                <a:latin typeface="+mn-lt"/>
              </a:rPr>
              <a:t>  (easier):   build a bridge using messaging system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DAPP-X ⇾ DAPP-Y:   “I received 3 CELO,  ok to mint 3 </a:t>
            </a:r>
            <a:r>
              <a:rPr lang="en-US" dirty="0" err="1">
                <a:latin typeface="+mn-lt"/>
              </a:rPr>
              <a:t>wCELO</a:t>
            </a:r>
            <a:r>
              <a:rPr lang="en-US" dirty="0">
                <a:latin typeface="+mn-lt"/>
              </a:rPr>
              <a:t>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DAPP-Y ⇾ DAPP-X:   “I burned 3 </a:t>
            </a:r>
            <a:r>
              <a:rPr lang="en-US" dirty="0" err="1">
                <a:latin typeface="+mn-lt"/>
              </a:rPr>
              <a:t>wCELO</a:t>
            </a:r>
            <a:r>
              <a:rPr lang="en-US" dirty="0">
                <a:latin typeface="+mn-lt"/>
              </a:rPr>
              <a:t>, ok to release 3 CELO”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messaging system is secure, no one can steal locked funds at 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136577-DAD1-7846-88C5-C1F54168CF0E}"/>
              </a:ext>
            </a:extLst>
          </p:cNvPr>
          <p:cNvSpPr/>
          <p:nvPr/>
        </p:nvSpPr>
        <p:spPr>
          <a:xfrm>
            <a:off x="457200" y="1711794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5221D-0579-6343-8016-FA883FD05478}"/>
              </a:ext>
            </a:extLst>
          </p:cNvPr>
          <p:cNvSpPr/>
          <p:nvPr/>
        </p:nvSpPr>
        <p:spPr>
          <a:xfrm>
            <a:off x="1853289" y="1848601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B50DA2-5047-F94E-934C-F53C5CB830D0}"/>
              </a:ext>
            </a:extLst>
          </p:cNvPr>
          <p:cNvSpPr/>
          <p:nvPr/>
        </p:nvSpPr>
        <p:spPr>
          <a:xfrm>
            <a:off x="6284754" y="1736171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55D472-084E-A144-95F1-734004E9D83A}"/>
              </a:ext>
            </a:extLst>
          </p:cNvPr>
          <p:cNvSpPr/>
          <p:nvPr/>
        </p:nvSpPr>
        <p:spPr>
          <a:xfrm>
            <a:off x="6533170" y="1872978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DAPP-Y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A3AAD-DE11-B345-8779-35210101EF1B}"/>
              </a:ext>
            </a:extLst>
          </p:cNvPr>
          <p:cNvCxnSpPr>
            <a:cxnSpLocks/>
          </p:cNvCxnSpPr>
          <p:nvPr/>
        </p:nvCxnSpPr>
        <p:spPr>
          <a:xfrm>
            <a:off x="3498112" y="2086392"/>
            <a:ext cx="251991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805C6-6695-584F-80BD-0CB32924A64E}"/>
              </a:ext>
            </a:extLst>
          </p:cNvPr>
          <p:cNvSpPr/>
          <p:nvPr/>
        </p:nvSpPr>
        <p:spPr>
          <a:xfrm>
            <a:off x="382773" y="2897613"/>
            <a:ext cx="8623231" cy="13873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51E-CAC9-A44C-BB00-D2CACDC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533"/>
            <a:ext cx="8440126" cy="56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</a:t>
            </a:r>
            <a:r>
              <a:rPr lang="en-US" b="1" dirty="0"/>
              <a:t>Externally verified</a:t>
            </a:r>
            <a:r>
              <a:rPr lang="en-US" dirty="0"/>
              <a:t>:   external parties verify message on chain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555311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92118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79688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716495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FD4FC-EFFC-3141-9275-77FE647C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08" y="3310731"/>
            <a:ext cx="459941" cy="680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FB43C-E92B-C246-9ED4-89CEEA97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87" y="3369660"/>
            <a:ext cx="360445" cy="621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44415-C7AE-BE48-AF88-55952C6B8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70" y="3340195"/>
            <a:ext cx="459941" cy="6803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968F73-20C9-0A46-912B-3915BAF9C02A}"/>
              </a:ext>
            </a:extLst>
          </p:cNvPr>
          <p:cNvSpPr/>
          <p:nvPr/>
        </p:nvSpPr>
        <p:spPr>
          <a:xfrm>
            <a:off x="3476982" y="3189408"/>
            <a:ext cx="2324146" cy="958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6262C-7A2D-A447-B79F-BD7B57CB7682}"/>
              </a:ext>
            </a:extLst>
          </p:cNvPr>
          <p:cNvSpPr txBox="1"/>
          <p:nvPr/>
        </p:nvSpPr>
        <p:spPr>
          <a:xfrm>
            <a:off x="5801128" y="3792290"/>
            <a:ext cx="279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Trustees (watch </a:t>
            </a:r>
            <a:r>
              <a:rPr lang="en-US" sz="2000" dirty="0" err="1">
                <a:latin typeface="+mn-lt"/>
              </a:rPr>
              <a:t>relayerS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895D8-A405-9E48-88BA-02925781A1F9}"/>
              </a:ext>
            </a:extLst>
          </p:cNvPr>
          <p:cNvGrpSpPr/>
          <p:nvPr/>
        </p:nvGrpSpPr>
        <p:grpSpPr>
          <a:xfrm>
            <a:off x="3706471" y="2195672"/>
            <a:ext cx="2743315" cy="1004734"/>
            <a:chOff x="3706471" y="1722139"/>
            <a:chExt cx="2743315" cy="100473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E675B1-BD3C-DA4B-BD62-781011BB9905}"/>
                </a:ext>
              </a:extLst>
            </p:cNvPr>
            <p:cNvSpPr/>
            <p:nvPr/>
          </p:nvSpPr>
          <p:spPr>
            <a:xfrm>
              <a:off x="3873462" y="2384478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A25E3-116A-BA4F-8E32-E46A2B9C485E}"/>
                </a:ext>
              </a:extLst>
            </p:cNvPr>
            <p:cNvSpPr txBox="1"/>
            <p:nvPr/>
          </p:nvSpPr>
          <p:spPr>
            <a:xfrm>
              <a:off x="3706471" y="1722139"/>
              <a:ext cx="25133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Relayer</a:t>
              </a:r>
              <a:r>
                <a:rPr lang="en-US" sz="2000" dirty="0">
                  <a:latin typeface="+mn-lt"/>
                </a:rPr>
                <a:t> on S received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messages D[]  (signed)</a:t>
              </a:r>
            </a:p>
          </p:txBody>
        </p:sp>
      </p:grp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5" y="1932094"/>
            <a:ext cx="1943099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collect </a:t>
            </a:r>
            <a:r>
              <a:rPr lang="en-US" sz="2000" dirty="0" err="1"/>
              <a:t>msgs</a:t>
            </a:r>
            <a:r>
              <a:rPr lang="en-US" sz="2000" dirty="0"/>
              <a:t> D[]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219789" y="1487787"/>
            <a:ext cx="2627910" cy="707886"/>
          </a:xfrm>
          <a:prstGeom prst="wedgeRoundRectCallout">
            <a:avLst>
              <a:gd name="adj1" fmla="val -18901"/>
              <a:gd name="adj2" fmla="val 11625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sig and dispatch</a:t>
            </a:r>
            <a:br>
              <a:rPr lang="en-US" sz="2000" dirty="0"/>
            </a:br>
            <a:r>
              <a:rPr lang="en-US" sz="2000" dirty="0"/>
              <a:t>to recipients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03E14-4866-4C47-9698-BD9D2C150651}"/>
              </a:ext>
            </a:extLst>
          </p:cNvPr>
          <p:cNvSpPr txBox="1"/>
          <p:nvPr/>
        </p:nvSpPr>
        <p:spPr>
          <a:xfrm>
            <a:off x="529675" y="4268788"/>
            <a:ext cx="8222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RelayerT</a:t>
            </a:r>
            <a:r>
              <a:rPr lang="en-US" dirty="0">
                <a:latin typeface="+mn-lt"/>
              </a:rPr>
              <a:t> dispatches only if all trustees signed   </a:t>
            </a:r>
          </a:p>
          <a:p>
            <a:pPr algn="l"/>
            <a:r>
              <a:rPr lang="en-US" dirty="0">
                <a:latin typeface="+mn-lt"/>
              </a:rPr>
              <a:t>	⟹    </a:t>
            </a:r>
            <a:r>
              <a:rPr lang="en-US" b="1" u="sng" dirty="0">
                <a:latin typeface="+mn-lt"/>
              </a:rPr>
              <a:t>if</a:t>
            </a:r>
            <a:r>
              <a:rPr lang="en-US" dirty="0">
                <a:latin typeface="+mn-lt"/>
              </a:rPr>
              <a:t>  DAPP-Y trusts trustees, it knows DAPP-X sent message</a:t>
            </a:r>
          </a:p>
        </p:txBody>
      </p:sp>
    </p:spTree>
    <p:extLst>
      <p:ext uri="{BB962C8B-B14F-4D97-AF65-F5344CB8AC3E}">
        <p14:creationId xmlns:p14="http://schemas.microsoft.com/office/powerpoint/2010/main" val="15498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51E-CAC9-A44C-BB00-D2CACDC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0533"/>
            <a:ext cx="8440126" cy="56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(1) </a:t>
            </a:r>
            <a:r>
              <a:rPr lang="en-US" b="1" dirty="0"/>
              <a:t>Externally verified</a:t>
            </a:r>
            <a:r>
              <a:rPr lang="en-US" dirty="0"/>
              <a:t>:   external parties verify message on chain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555311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92118"/>
            <a:ext cx="128179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79688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716495"/>
            <a:ext cx="1271885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FD4FC-EFFC-3141-9275-77FE647C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08" y="3310731"/>
            <a:ext cx="459941" cy="680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FB43C-E92B-C246-9ED4-89CEEA97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87" y="3369660"/>
            <a:ext cx="360445" cy="621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44415-C7AE-BE48-AF88-55952C6B8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70" y="3340195"/>
            <a:ext cx="459941" cy="6803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968F73-20C9-0A46-912B-3915BAF9C02A}"/>
              </a:ext>
            </a:extLst>
          </p:cNvPr>
          <p:cNvSpPr/>
          <p:nvPr/>
        </p:nvSpPr>
        <p:spPr>
          <a:xfrm>
            <a:off x="3476982" y="3189408"/>
            <a:ext cx="2324146" cy="9580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6262C-7A2D-A447-B79F-BD7B57CB7682}"/>
              </a:ext>
            </a:extLst>
          </p:cNvPr>
          <p:cNvSpPr txBox="1"/>
          <p:nvPr/>
        </p:nvSpPr>
        <p:spPr>
          <a:xfrm>
            <a:off x="5801128" y="3792290"/>
            <a:ext cx="279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Trustees (watch </a:t>
            </a:r>
            <a:r>
              <a:rPr lang="en-US" sz="2000" dirty="0" err="1">
                <a:latin typeface="+mn-lt"/>
              </a:rPr>
              <a:t>relayerS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895D8-A405-9E48-88BA-02925781A1F9}"/>
              </a:ext>
            </a:extLst>
          </p:cNvPr>
          <p:cNvGrpSpPr/>
          <p:nvPr/>
        </p:nvGrpSpPr>
        <p:grpSpPr>
          <a:xfrm>
            <a:off x="3706471" y="2195672"/>
            <a:ext cx="2743315" cy="1004734"/>
            <a:chOff x="3706471" y="1722139"/>
            <a:chExt cx="2743315" cy="100473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E675B1-BD3C-DA4B-BD62-781011BB9905}"/>
                </a:ext>
              </a:extLst>
            </p:cNvPr>
            <p:cNvSpPr/>
            <p:nvPr/>
          </p:nvSpPr>
          <p:spPr>
            <a:xfrm>
              <a:off x="3873462" y="2384478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A25E3-116A-BA4F-8E32-E46A2B9C485E}"/>
                </a:ext>
              </a:extLst>
            </p:cNvPr>
            <p:cNvSpPr txBox="1"/>
            <p:nvPr/>
          </p:nvSpPr>
          <p:spPr>
            <a:xfrm>
              <a:off x="3706471" y="1722139"/>
              <a:ext cx="25133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Relayer</a:t>
              </a:r>
              <a:r>
                <a:rPr lang="en-US" sz="2000" dirty="0">
                  <a:latin typeface="+mn-lt"/>
                </a:rPr>
                <a:t> on S received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messages D[]  (signed)</a:t>
              </a:r>
            </a:p>
          </p:txBody>
        </p:sp>
      </p:grp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5" y="1932094"/>
            <a:ext cx="1943099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collect </a:t>
            </a:r>
            <a:r>
              <a:rPr lang="en-US" sz="2000" dirty="0" err="1"/>
              <a:t>msgs</a:t>
            </a:r>
            <a:r>
              <a:rPr lang="en-US" sz="2000" dirty="0"/>
              <a:t> D[]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219789" y="1487787"/>
            <a:ext cx="2627910" cy="707886"/>
          </a:xfrm>
          <a:prstGeom prst="wedgeRoundRectCallout">
            <a:avLst>
              <a:gd name="adj1" fmla="val -18901"/>
              <a:gd name="adj2" fmla="val 11625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sig and dispatch</a:t>
            </a:r>
            <a:br>
              <a:rPr lang="en-US" sz="2000" dirty="0"/>
            </a:br>
            <a:r>
              <a:rPr lang="en-US" sz="2000" dirty="0"/>
              <a:t>to recipients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03E14-4866-4C47-9698-BD9D2C150651}"/>
              </a:ext>
            </a:extLst>
          </p:cNvPr>
          <p:cNvSpPr txBox="1"/>
          <p:nvPr/>
        </p:nvSpPr>
        <p:spPr>
          <a:xfrm>
            <a:off x="136009" y="4337265"/>
            <a:ext cx="8798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latin typeface="+mn-lt"/>
              </a:rPr>
              <a:t>What if trustees sign and post a fake message to </a:t>
            </a:r>
            <a:r>
              <a:rPr lang="en-US" sz="2200" dirty="0" err="1">
                <a:latin typeface="+mn-lt"/>
              </a:rPr>
              <a:t>relayerT</a:t>
            </a:r>
            <a:r>
              <a:rPr lang="en-US" sz="2200" dirty="0">
                <a:latin typeface="+mn-lt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anyone can send trustee’s signature to </a:t>
            </a:r>
            <a:r>
              <a:rPr lang="en-US" sz="2200" dirty="0" err="1">
                <a:latin typeface="+mn-lt"/>
              </a:rPr>
              <a:t>relayerS</a:t>
            </a:r>
            <a:r>
              <a:rPr lang="en-US" sz="2200" dirty="0">
                <a:latin typeface="+mn-lt"/>
              </a:rPr>
              <a:t>  ⟹  trustee slashed on S</a:t>
            </a:r>
          </a:p>
        </p:txBody>
      </p:sp>
    </p:spTree>
    <p:extLst>
      <p:ext uri="{BB962C8B-B14F-4D97-AF65-F5344CB8AC3E}">
        <p14:creationId xmlns:p14="http://schemas.microsoft.com/office/powerpoint/2010/main" val="10208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A587-AA6D-92F4-37A7-35A9105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BE132-FB6F-CD49-3B2D-6B6A0492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2" y="1677191"/>
            <a:ext cx="4213123" cy="2843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A290E-0072-F72E-82E1-53AA4E4C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7189"/>
            <a:ext cx="4490985" cy="2843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34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DA1F25-4D5E-D7B0-CEF7-69ABD2BFF894}"/>
              </a:ext>
            </a:extLst>
          </p:cNvPr>
          <p:cNvSpPr/>
          <p:nvPr/>
        </p:nvSpPr>
        <p:spPr>
          <a:xfrm>
            <a:off x="314632" y="1091381"/>
            <a:ext cx="8229600" cy="1740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943C4-702F-C24E-85A7-D4C72AE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more topics to cover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49FA-851A-1145-BD4A-FE9F9266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70490" cy="3818430"/>
          </a:xfrm>
        </p:spPr>
        <p:txBody>
          <a:bodyPr>
            <a:normAutofit lnSpcReduction="10000"/>
          </a:bodyPr>
          <a:lstStyle/>
          <a:p>
            <a:pPr>
              <a:spcBef>
                <a:spcPts val="2376"/>
              </a:spcBef>
            </a:pPr>
            <a:r>
              <a:rPr lang="en-US" dirty="0"/>
              <a:t>Blockchain interoperability (bridging)</a:t>
            </a:r>
          </a:p>
          <a:p>
            <a:pPr>
              <a:spcBef>
                <a:spcPts val="1776"/>
              </a:spcBef>
            </a:pPr>
            <a:r>
              <a:rPr lang="en-US" dirty="0"/>
              <a:t>Account abstraction</a:t>
            </a:r>
          </a:p>
          <a:p>
            <a:pPr>
              <a:spcBef>
                <a:spcPts val="1776"/>
              </a:spcBef>
            </a:pPr>
            <a:r>
              <a:rPr lang="en-US" dirty="0"/>
              <a:t>Governance:  How to decide on updates to, say, Compound?</a:t>
            </a:r>
          </a:p>
          <a:p>
            <a:pPr>
              <a:spcBef>
                <a:spcPts val="1776"/>
              </a:spcBef>
            </a:pPr>
            <a:r>
              <a:rPr lang="en-US" dirty="0"/>
              <a:t>Re-staking:  using your stake to secure multiple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Shared sequencing:  sequencing Tx for multiple L2s at once</a:t>
            </a:r>
          </a:p>
          <a:p>
            <a:pPr>
              <a:spcBef>
                <a:spcPts val="1776"/>
              </a:spcBef>
            </a:pPr>
            <a:r>
              <a:rPr lang="en-US" dirty="0"/>
              <a:t>Embedded wallets:  simplifying the user experience</a:t>
            </a:r>
          </a:p>
          <a:p>
            <a:pPr>
              <a:spcBef>
                <a:spcPts val="1776"/>
              </a:spcBef>
            </a:pPr>
            <a:r>
              <a:rPr lang="en-US" b="1" dirty="0"/>
              <a:t>Many more cryptography techniques </a:t>
            </a:r>
            <a:r>
              <a:rPr lang="en-US" dirty="0"/>
              <a:t>(see slides at end)</a:t>
            </a:r>
          </a:p>
        </p:txBody>
      </p:sp>
    </p:spTree>
    <p:extLst>
      <p:ext uri="{BB962C8B-B14F-4D97-AF65-F5344CB8AC3E}">
        <p14:creationId xmlns:p14="http://schemas.microsoft.com/office/powerpoint/2010/main" val="232353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457201" y="2477847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853290" y="2614654"/>
            <a:ext cx="1232809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284755" y="2502224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533171" y="2639031"/>
            <a:ext cx="1206571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271E3-A201-D643-915A-36EACF8DAAF7}"/>
              </a:ext>
            </a:extLst>
          </p:cNvPr>
          <p:cNvSpPr txBox="1"/>
          <p:nvPr/>
        </p:nvSpPr>
        <p:spPr>
          <a:xfrm>
            <a:off x="482457" y="977781"/>
            <a:ext cx="791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(2)  </a:t>
            </a:r>
            <a:r>
              <a:rPr lang="en-US" b="1" dirty="0">
                <a:latin typeface="+mn-lt"/>
              </a:rPr>
              <a:t>On-chain verified</a:t>
            </a:r>
            <a:r>
              <a:rPr lang="en-US" dirty="0">
                <a:latin typeface="+mn-lt"/>
              </a:rPr>
              <a:t>:  chain T verifies block header of chain S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1191986" y="1854630"/>
            <a:ext cx="1596388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receive </a:t>
            </a:r>
            <a:r>
              <a:rPr lang="en-US" sz="2000" dirty="0" err="1"/>
              <a:t>msgs</a:t>
            </a:r>
            <a:endParaRPr lang="en-US" sz="2000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334381" y="1710811"/>
            <a:ext cx="2352419" cy="407397"/>
          </a:xfrm>
          <a:prstGeom prst="wedgeRoundRectCallout">
            <a:avLst>
              <a:gd name="adj1" fmla="val -27600"/>
              <a:gd name="adj2" fmla="val 16931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and dispatch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58028-096A-354D-AB7E-7C0A04BD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843" y="3143749"/>
            <a:ext cx="742043" cy="845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1FD44-1AAD-BC45-B156-26278A14C0D4}"/>
              </a:ext>
            </a:extLst>
          </p:cNvPr>
          <p:cNvSpPr txBox="1"/>
          <p:nvPr/>
        </p:nvSpPr>
        <p:spPr>
          <a:xfrm>
            <a:off x="4390899" y="3582870"/>
            <a:ext cx="82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oracle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E4AD0D-D257-6247-9A26-C7D8C0762085}"/>
              </a:ext>
            </a:extLst>
          </p:cNvPr>
          <p:cNvGrpSpPr/>
          <p:nvPr/>
        </p:nvGrpSpPr>
        <p:grpSpPr>
          <a:xfrm>
            <a:off x="2966086" y="1583766"/>
            <a:ext cx="3475072" cy="1621430"/>
            <a:chOff x="2974714" y="1169241"/>
            <a:chExt cx="3475072" cy="162143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5BF4C23-C47E-7741-9E2B-136F1FE35B46}"/>
                </a:ext>
              </a:extLst>
            </p:cNvPr>
            <p:cNvSpPr/>
            <p:nvPr/>
          </p:nvSpPr>
          <p:spPr>
            <a:xfrm>
              <a:off x="3873462" y="2448276"/>
              <a:ext cx="2576324" cy="342395"/>
            </a:xfrm>
            <a:custGeom>
              <a:avLst/>
              <a:gdLst>
                <a:gd name="connsiteX0" fmla="*/ 159695 w 2576324"/>
                <a:gd name="connsiteY0" fmla="*/ 342395 h 342395"/>
                <a:gd name="connsiteX1" fmla="*/ 257667 w 2576324"/>
                <a:gd name="connsiteY1" fmla="*/ 15823 h 342395"/>
                <a:gd name="connsiteX2" fmla="*/ 2576324 w 2576324"/>
                <a:gd name="connsiteY2" fmla="*/ 81138 h 3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324" h="342395">
                  <a:moveTo>
                    <a:pt x="159695" y="342395"/>
                  </a:moveTo>
                  <a:cubicBezTo>
                    <a:pt x="7295" y="200880"/>
                    <a:pt x="-145105" y="59366"/>
                    <a:pt x="257667" y="15823"/>
                  </a:cubicBezTo>
                  <a:cubicBezTo>
                    <a:pt x="660439" y="-27720"/>
                    <a:pt x="1618381" y="26709"/>
                    <a:pt x="2576324" y="8113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2006C-911E-0E43-BE3E-F92C0D8D44DA}"/>
                </a:ext>
              </a:extLst>
            </p:cNvPr>
            <p:cNvSpPr txBox="1"/>
            <p:nvPr/>
          </p:nvSpPr>
          <p:spPr>
            <a:xfrm>
              <a:off x="2974714" y="1169241"/>
              <a:ext cx="333886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send messages D[] to </a:t>
              </a:r>
              <a:r>
                <a:rPr lang="en-US" sz="2000" dirty="0" err="1">
                  <a:latin typeface="+mn-lt"/>
                </a:rPr>
                <a:t>relayerT</a:t>
              </a:r>
              <a:r>
                <a:rPr lang="en-US" sz="2000" dirty="0">
                  <a:latin typeface="+mn-lt"/>
                </a:rPr>
                <a:t>,</a:t>
              </a:r>
            </a:p>
            <a:p>
              <a:pPr algn="ctr"/>
              <a:r>
                <a:rPr lang="en-US" sz="2000" dirty="0">
                  <a:latin typeface="+mn-lt"/>
                </a:rPr>
                <a:t>along with </a:t>
              </a:r>
              <a:r>
                <a:rPr lang="en-US" sz="2000" u="sng" dirty="0">
                  <a:latin typeface="+mn-lt"/>
                </a:rPr>
                <a:t>finalized</a:t>
              </a:r>
              <a:r>
                <a:rPr lang="en-US" sz="2000" dirty="0">
                  <a:latin typeface="+mn-lt"/>
                </a:rPr>
                <a:t>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block header on chain S,</a:t>
              </a:r>
            </a:p>
            <a:p>
              <a:pPr algn="ctr"/>
              <a:r>
                <a:rPr lang="en-US" sz="2000" dirty="0">
                  <a:latin typeface="+mn-lt"/>
                </a:rPr>
                <a:t>and consensus data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6DB2A3-F8D5-1A40-80A4-AB12C94A4EB3}"/>
              </a:ext>
            </a:extLst>
          </p:cNvPr>
          <p:cNvSpPr txBox="1"/>
          <p:nvPr/>
        </p:nvSpPr>
        <p:spPr>
          <a:xfrm>
            <a:off x="349464" y="4225877"/>
            <a:ext cx="597496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508000" algn="l"/>
                <a:tab pos="1189038" algn="l"/>
              </a:tabLst>
            </a:pPr>
            <a:r>
              <a:rPr lang="en-US" dirty="0" err="1">
                <a:latin typeface="+mn-lt"/>
              </a:rPr>
              <a:t>relayerT</a:t>
            </a:r>
            <a:r>
              <a:rPr lang="en-US" dirty="0">
                <a:latin typeface="+mn-lt"/>
              </a:rPr>
              <a:t> runs a light-client for chain S to verify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that </a:t>
            </a:r>
            <a:r>
              <a:rPr lang="en-US" dirty="0" err="1">
                <a:latin typeface="+mn-lt"/>
              </a:rPr>
              <a:t>relayerS</a:t>
            </a:r>
            <a:r>
              <a:rPr lang="en-US" dirty="0">
                <a:latin typeface="+mn-lt"/>
              </a:rPr>
              <a:t> received messages  D[]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BB25E6B-680D-3F42-8CBA-47283FCD980B}"/>
              </a:ext>
            </a:extLst>
          </p:cNvPr>
          <p:cNvSpPr/>
          <p:nvPr/>
        </p:nvSpPr>
        <p:spPr>
          <a:xfrm>
            <a:off x="6709297" y="3564628"/>
            <a:ext cx="1763486" cy="675247"/>
          </a:xfrm>
          <a:prstGeom prst="wedgeRoundRectCallout">
            <a:avLst>
              <a:gd name="adj1" fmla="val -69577"/>
              <a:gd name="adj2" fmla="val 59470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trustees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A6F2B68-C2C7-FE6B-E270-F24397CB0984}"/>
              </a:ext>
            </a:extLst>
          </p:cNvPr>
          <p:cNvSpPr/>
          <p:nvPr/>
        </p:nvSpPr>
        <p:spPr>
          <a:xfrm>
            <a:off x="6692482" y="4395293"/>
            <a:ext cx="2380078" cy="675247"/>
          </a:xfrm>
          <a:prstGeom prst="wedgeRoundRectCallout">
            <a:avLst>
              <a:gd name="adj1" fmla="val -65375"/>
              <a:gd name="adj2" fmla="val -400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security of light client</a:t>
            </a:r>
          </a:p>
        </p:txBody>
      </p:sp>
    </p:spTree>
    <p:extLst>
      <p:ext uri="{BB962C8B-B14F-4D97-AF65-F5344CB8AC3E}">
        <p14:creationId xmlns:p14="http://schemas.microsoft.com/office/powerpoint/2010/main" val="16483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B637AF-03FC-284C-828C-C86B15600CFE}"/>
              </a:ext>
            </a:extLst>
          </p:cNvPr>
          <p:cNvGrpSpPr/>
          <p:nvPr/>
        </p:nvGrpSpPr>
        <p:grpSpPr>
          <a:xfrm>
            <a:off x="3175323" y="3209063"/>
            <a:ext cx="1549529" cy="845584"/>
            <a:chOff x="3175323" y="3209063"/>
            <a:chExt cx="1549529" cy="845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158028-096A-354D-AB7E-7C0A04BD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323" y="3209063"/>
              <a:ext cx="742043" cy="84558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C93673-8DF5-F84E-B122-F21562A1BBB6}"/>
                </a:ext>
              </a:extLst>
            </p:cNvPr>
            <p:cNvSpPr txBox="1"/>
            <p:nvPr/>
          </p:nvSpPr>
          <p:spPr>
            <a:xfrm>
              <a:off x="3901037" y="3599199"/>
              <a:ext cx="823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oracle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146956" y="2347215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543045" y="2484022"/>
            <a:ext cx="1232809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431715" y="2371592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680131" y="2508399"/>
            <a:ext cx="1206571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881741" y="1723998"/>
            <a:ext cx="1596388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receive </a:t>
            </a:r>
            <a:r>
              <a:rPr lang="en-US" sz="2000" dirty="0" err="1"/>
              <a:t>msgs</a:t>
            </a:r>
            <a:endParaRPr lang="en-US" sz="2000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644626" y="1364479"/>
            <a:ext cx="2352419" cy="623097"/>
          </a:xfrm>
          <a:prstGeom prst="wedgeRoundRectCallout">
            <a:avLst>
              <a:gd name="adj1" fmla="val -27600"/>
              <a:gd name="adj2" fmla="val 12476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SNARK proof and dispatch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6DB2A3-F8D5-1A40-80A4-AB12C94A4EB3}"/>
              </a:ext>
            </a:extLst>
          </p:cNvPr>
          <p:cNvSpPr txBox="1"/>
          <p:nvPr/>
        </p:nvSpPr>
        <p:spPr>
          <a:xfrm>
            <a:off x="412484" y="4206325"/>
            <a:ext cx="852117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89038" algn="l"/>
              </a:tabLst>
            </a:pPr>
            <a:r>
              <a:rPr lang="en-US" dirty="0">
                <a:latin typeface="+mn-lt"/>
              </a:rPr>
              <a:t>Problem:  high gas costs on chain T to verify state of source chain S.</a:t>
            </a:r>
          </a:p>
          <a:p>
            <a:pPr algn="l">
              <a:tabLst>
                <a:tab pos="1189038" algn="l"/>
              </a:tabLst>
            </a:pPr>
            <a:r>
              <a:rPr lang="en-US" dirty="0">
                <a:latin typeface="+mn-lt"/>
              </a:rPr>
              <a:t>Solution:   </a:t>
            </a:r>
            <a:r>
              <a:rPr lang="en-US" dirty="0" err="1">
                <a:latin typeface="+mn-lt"/>
              </a:rPr>
              <a:t>zkBridge</a:t>
            </a:r>
            <a:r>
              <a:rPr lang="en-US" dirty="0">
                <a:latin typeface="+mn-lt"/>
              </a:rPr>
              <a:t>:    use SNARK to reduce work for </a:t>
            </a:r>
            <a:r>
              <a:rPr lang="en-US" dirty="0" err="1">
                <a:latin typeface="+mn-lt"/>
              </a:rPr>
              <a:t>relayerT</a:t>
            </a:r>
            <a:endParaRPr lang="en-US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A6A992-8BF0-6F42-9B80-01A940D3977B}"/>
              </a:ext>
            </a:extLst>
          </p:cNvPr>
          <p:cNvGrpSpPr/>
          <p:nvPr/>
        </p:nvGrpSpPr>
        <p:grpSpPr>
          <a:xfrm>
            <a:off x="2948121" y="844328"/>
            <a:ext cx="2875275" cy="1437830"/>
            <a:chOff x="2784837" y="925973"/>
            <a:chExt cx="2875275" cy="14378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EA4C38-DEF4-6B41-AF47-FDAFE5730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7335" y="1577866"/>
              <a:ext cx="602551" cy="7859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F6B5F-1615-DE44-B2BA-E61EF3EF5841}"/>
                </a:ext>
              </a:extLst>
            </p:cNvPr>
            <p:cNvSpPr txBox="1"/>
            <p:nvPr/>
          </p:nvSpPr>
          <p:spPr>
            <a:xfrm>
              <a:off x="2784837" y="925973"/>
              <a:ext cx="2875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SNARK prover</a:t>
              </a:r>
            </a:p>
            <a:p>
              <a:pPr algn="ctr"/>
              <a:r>
                <a:rPr lang="en-US" sz="2000" dirty="0">
                  <a:latin typeface="+mn-lt"/>
                </a:rPr>
                <a:t>(proof of state on chain S)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A8BA1-CE48-FD4C-BD49-CA02A3A6C5EB}"/>
              </a:ext>
            </a:extLst>
          </p:cNvPr>
          <p:cNvGrpSpPr/>
          <p:nvPr/>
        </p:nvGrpSpPr>
        <p:grpSpPr>
          <a:xfrm>
            <a:off x="2478120" y="1518647"/>
            <a:ext cx="1522490" cy="461665"/>
            <a:chOff x="2478129" y="1518647"/>
            <a:chExt cx="162332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CF2235-C1F6-3D4E-A6A1-AE57C676A309}"/>
                </a:ext>
              </a:extLst>
            </p:cNvPr>
            <p:cNvCxnSpPr>
              <a:cxnSpLocks/>
              <a:stCxn id="24" idx="3"/>
              <a:endCxn id="18" idx="1"/>
            </p:cNvCxnSpPr>
            <p:nvPr/>
          </p:nvCxnSpPr>
          <p:spPr>
            <a:xfrm flipV="1">
              <a:off x="2478129" y="1889190"/>
              <a:ext cx="1623320" cy="3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D1BCAF-53B5-2C42-9B1A-D533D2AE42AF}"/>
                </a:ext>
              </a:extLst>
            </p:cNvPr>
            <p:cNvSpPr txBox="1"/>
            <p:nvPr/>
          </p:nvSpPr>
          <p:spPr>
            <a:xfrm>
              <a:off x="2626945" y="151864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msgs</a:t>
              </a:r>
              <a:r>
                <a:rPr lang="en-US" dirty="0">
                  <a:latin typeface="+mn-lt"/>
                </a:rPr>
                <a:t> D[]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2AA048-1D5E-B14D-8252-AC0C7A2BBCEA}"/>
              </a:ext>
            </a:extLst>
          </p:cNvPr>
          <p:cNvGrpSpPr/>
          <p:nvPr/>
        </p:nvGrpSpPr>
        <p:grpSpPr>
          <a:xfrm>
            <a:off x="3546345" y="2282158"/>
            <a:ext cx="2792380" cy="1123708"/>
            <a:chOff x="3546345" y="2282158"/>
            <a:chExt cx="2792380" cy="112370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258BF5-C9B9-A74F-9A0F-204F3FA9EB2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546345" y="2282158"/>
              <a:ext cx="583293" cy="92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00C299-E7A9-D242-A16E-3CF61D632348}"/>
                </a:ext>
              </a:extLst>
            </p:cNvPr>
            <p:cNvSpPr txBox="1"/>
            <p:nvPr/>
          </p:nvSpPr>
          <p:spPr>
            <a:xfrm>
              <a:off x="3757569" y="2759535"/>
              <a:ext cx="2581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chain S block header (BH)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and consensus data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18A171-63EA-1A40-8D52-C902F10B1D53}"/>
              </a:ext>
            </a:extLst>
          </p:cNvPr>
          <p:cNvGrpSpPr/>
          <p:nvPr/>
        </p:nvGrpSpPr>
        <p:grpSpPr>
          <a:xfrm>
            <a:off x="4609032" y="2028375"/>
            <a:ext cx="1773696" cy="594645"/>
            <a:chOff x="4609032" y="2028375"/>
            <a:chExt cx="1773696" cy="59464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F3F96E3-C5B6-9B45-A3E2-469F7F5C22EC}"/>
                </a:ext>
              </a:extLst>
            </p:cNvPr>
            <p:cNvCxnSpPr>
              <a:cxnSpLocks/>
            </p:cNvCxnSpPr>
            <p:nvPr/>
          </p:nvCxnSpPr>
          <p:spPr>
            <a:xfrm>
              <a:off x="4609032" y="2118302"/>
              <a:ext cx="1773696" cy="5047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9FC647-154E-8644-B976-E161B14EF728}"/>
                </a:ext>
              </a:extLst>
            </p:cNvPr>
            <p:cNvSpPr txBox="1"/>
            <p:nvPr/>
          </p:nvSpPr>
          <p:spPr>
            <a:xfrm rot="963894">
              <a:off x="4696511" y="2028375"/>
              <a:ext cx="1668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D[],  BH, proof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0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C60-DD45-1A4B-9BDB-C9460D12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Primarily two types of messaging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772B-E790-6748-96F8-8ACBE5D8DE6E}"/>
              </a:ext>
            </a:extLst>
          </p:cNvPr>
          <p:cNvSpPr/>
          <p:nvPr/>
        </p:nvSpPr>
        <p:spPr>
          <a:xfrm>
            <a:off x="146956" y="2347215"/>
            <a:ext cx="2792186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Chain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54CF8-9295-0C4D-8220-B8A667FDAA5A}"/>
              </a:ext>
            </a:extLst>
          </p:cNvPr>
          <p:cNvSpPr/>
          <p:nvPr/>
        </p:nvSpPr>
        <p:spPr>
          <a:xfrm>
            <a:off x="1543045" y="2484022"/>
            <a:ext cx="1232809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3E46C-3175-9443-B7F3-BF5B7244B37C}"/>
              </a:ext>
            </a:extLst>
          </p:cNvPr>
          <p:cNvSpPr/>
          <p:nvPr/>
        </p:nvSpPr>
        <p:spPr>
          <a:xfrm>
            <a:off x="6431715" y="2371592"/>
            <a:ext cx="2612571" cy="778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Chain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5136-CAE6-3843-92E5-0DAF2E6D22BE}"/>
              </a:ext>
            </a:extLst>
          </p:cNvPr>
          <p:cNvSpPr/>
          <p:nvPr/>
        </p:nvSpPr>
        <p:spPr>
          <a:xfrm>
            <a:off x="6680131" y="2508399"/>
            <a:ext cx="1206571" cy="504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relayerT</a:t>
            </a:r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D9521D8-2CC7-824E-B1A5-F9DB76DB7639}"/>
              </a:ext>
            </a:extLst>
          </p:cNvPr>
          <p:cNvSpPr/>
          <p:nvPr/>
        </p:nvSpPr>
        <p:spPr>
          <a:xfrm>
            <a:off x="881741" y="1723998"/>
            <a:ext cx="1596388" cy="407397"/>
          </a:xfrm>
          <a:prstGeom prst="wedgeRoundRectCallout">
            <a:avLst>
              <a:gd name="adj1" fmla="val 34769"/>
              <a:gd name="adj2" fmla="val 11720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receive </a:t>
            </a:r>
            <a:r>
              <a:rPr lang="en-US" sz="2000" dirty="0" err="1"/>
              <a:t>msgs</a:t>
            </a:r>
            <a:endParaRPr lang="en-US" sz="2000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F5201C-0382-B94A-8C07-0E6FA8C98CB0}"/>
              </a:ext>
            </a:extLst>
          </p:cNvPr>
          <p:cNvSpPr/>
          <p:nvPr/>
        </p:nvSpPr>
        <p:spPr>
          <a:xfrm>
            <a:off x="6644626" y="1364479"/>
            <a:ext cx="2352419" cy="623097"/>
          </a:xfrm>
          <a:prstGeom prst="wedgeRoundRectCallout">
            <a:avLst>
              <a:gd name="adj1" fmla="val -27600"/>
              <a:gd name="adj2" fmla="val 12476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verify SNARK proof and dispatch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6DB2A3-F8D5-1A40-80A4-AB12C94A4EB3}"/>
              </a:ext>
            </a:extLst>
          </p:cNvPr>
          <p:cNvSpPr txBox="1"/>
          <p:nvPr/>
        </p:nvSpPr>
        <p:spPr>
          <a:xfrm>
            <a:off x="1951809" y="4493913"/>
            <a:ext cx="416357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1189038" algn="l"/>
              </a:tabLst>
            </a:pPr>
            <a:r>
              <a:rPr lang="en-US" dirty="0">
                <a:latin typeface="+mn-lt"/>
              </a:rPr>
              <a:t>  … being built by Succinct Labs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A6A992-8BF0-6F42-9B80-01A940D3977B}"/>
              </a:ext>
            </a:extLst>
          </p:cNvPr>
          <p:cNvGrpSpPr/>
          <p:nvPr/>
        </p:nvGrpSpPr>
        <p:grpSpPr>
          <a:xfrm>
            <a:off x="2948121" y="844328"/>
            <a:ext cx="2875275" cy="1437830"/>
            <a:chOff x="2784837" y="925973"/>
            <a:chExt cx="2875275" cy="14378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EA4C38-DEF4-6B41-AF47-FDAFE5730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7335" y="1577866"/>
              <a:ext cx="602551" cy="7859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F6B5F-1615-DE44-B2BA-E61EF3EF5841}"/>
                </a:ext>
              </a:extLst>
            </p:cNvPr>
            <p:cNvSpPr txBox="1"/>
            <p:nvPr/>
          </p:nvSpPr>
          <p:spPr>
            <a:xfrm>
              <a:off x="2784837" y="925973"/>
              <a:ext cx="2875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SNARK prover</a:t>
              </a:r>
            </a:p>
            <a:p>
              <a:pPr algn="ctr"/>
              <a:r>
                <a:rPr lang="en-US" sz="2000" dirty="0">
                  <a:latin typeface="+mn-lt"/>
                </a:rPr>
                <a:t>(proof of state on chain S)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FA8BA1-CE48-FD4C-BD49-CA02A3A6C5EB}"/>
              </a:ext>
            </a:extLst>
          </p:cNvPr>
          <p:cNvGrpSpPr/>
          <p:nvPr/>
        </p:nvGrpSpPr>
        <p:grpSpPr>
          <a:xfrm>
            <a:off x="2478120" y="1518647"/>
            <a:ext cx="1522490" cy="461665"/>
            <a:chOff x="2478129" y="1518647"/>
            <a:chExt cx="162332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CF2235-C1F6-3D4E-A6A1-AE57C676A309}"/>
                </a:ext>
              </a:extLst>
            </p:cNvPr>
            <p:cNvCxnSpPr>
              <a:cxnSpLocks/>
              <a:stCxn id="24" idx="3"/>
              <a:endCxn id="18" idx="1"/>
            </p:cNvCxnSpPr>
            <p:nvPr/>
          </p:nvCxnSpPr>
          <p:spPr>
            <a:xfrm flipV="1">
              <a:off x="2478129" y="1889190"/>
              <a:ext cx="1623320" cy="38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D1BCAF-53B5-2C42-9B1A-D533D2AE42AF}"/>
                </a:ext>
              </a:extLst>
            </p:cNvPr>
            <p:cNvSpPr txBox="1"/>
            <p:nvPr/>
          </p:nvSpPr>
          <p:spPr>
            <a:xfrm>
              <a:off x="2626945" y="151864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msgs</a:t>
              </a:r>
              <a:r>
                <a:rPr lang="en-US" dirty="0">
                  <a:latin typeface="+mn-lt"/>
                </a:rPr>
                <a:t> D[]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258BF5-C9B9-A74F-9A0F-204F3FA9EB2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546345" y="2282158"/>
            <a:ext cx="583293" cy="926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18A171-63EA-1A40-8D52-C902F10B1D53}"/>
              </a:ext>
            </a:extLst>
          </p:cNvPr>
          <p:cNvGrpSpPr/>
          <p:nvPr/>
        </p:nvGrpSpPr>
        <p:grpSpPr>
          <a:xfrm>
            <a:off x="4609032" y="2028375"/>
            <a:ext cx="1773696" cy="594645"/>
            <a:chOff x="4609032" y="2028375"/>
            <a:chExt cx="1773696" cy="59464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F3F96E3-C5B6-9B45-A3E2-469F7F5C22EC}"/>
                </a:ext>
              </a:extLst>
            </p:cNvPr>
            <p:cNvCxnSpPr>
              <a:cxnSpLocks/>
            </p:cNvCxnSpPr>
            <p:nvPr/>
          </p:nvCxnSpPr>
          <p:spPr>
            <a:xfrm>
              <a:off x="4609032" y="2118302"/>
              <a:ext cx="1773696" cy="5047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9FC647-154E-8644-B976-E161B14EF728}"/>
                </a:ext>
              </a:extLst>
            </p:cNvPr>
            <p:cNvSpPr txBox="1"/>
            <p:nvPr/>
          </p:nvSpPr>
          <p:spPr>
            <a:xfrm rot="963894">
              <a:off x="4696511" y="2028375"/>
              <a:ext cx="1668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D[],  BH, proof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B637AF-03FC-284C-828C-C86B15600CFE}"/>
              </a:ext>
            </a:extLst>
          </p:cNvPr>
          <p:cNvGrpSpPr/>
          <p:nvPr/>
        </p:nvGrpSpPr>
        <p:grpSpPr>
          <a:xfrm>
            <a:off x="3175323" y="3209063"/>
            <a:ext cx="1549529" cy="845584"/>
            <a:chOff x="3175323" y="3209063"/>
            <a:chExt cx="1549529" cy="845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158028-096A-354D-AB7E-7C0A04BD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323" y="3209063"/>
              <a:ext cx="742043" cy="84558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C93673-8DF5-F84E-B122-F21562A1BBB6}"/>
                </a:ext>
              </a:extLst>
            </p:cNvPr>
            <p:cNvSpPr txBox="1"/>
            <p:nvPr/>
          </p:nvSpPr>
          <p:spPr>
            <a:xfrm>
              <a:off x="3901037" y="3599199"/>
              <a:ext cx="823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oracle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3BFEE5-1E8B-1BEA-ACA4-02E63284E0E2}"/>
              </a:ext>
            </a:extLst>
          </p:cNvPr>
          <p:cNvSpPr txBox="1"/>
          <p:nvPr/>
        </p:nvSpPr>
        <p:spPr>
          <a:xfrm>
            <a:off x="3757569" y="2759535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chain S block header (BH)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and consensus data</a:t>
            </a:r>
          </a:p>
        </p:txBody>
      </p:sp>
    </p:spTree>
    <p:extLst>
      <p:ext uri="{BB962C8B-B14F-4D97-AF65-F5344CB8AC3E}">
        <p14:creationId xmlns:p14="http://schemas.microsoft.com/office/powerpoint/2010/main" val="123549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F5E6-B77E-2D41-BB4B-8ACF1508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Bridging:  the future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4FCE-EE36-1F45-A332-79788170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3984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can hold assets on any chain</a:t>
            </a:r>
          </a:p>
          <a:p>
            <a:pPr>
              <a:spcBef>
                <a:spcPts val="1176"/>
              </a:spcBef>
            </a:pPr>
            <a:r>
              <a:rPr lang="en-US" dirty="0"/>
              <a:t>Assets move cheaply and quickly from chain to chain</a:t>
            </a:r>
          </a:p>
          <a:p>
            <a:pPr>
              <a:spcBef>
                <a:spcPts val="1176"/>
              </a:spcBef>
            </a:pPr>
            <a:r>
              <a:rPr lang="en-US" dirty="0"/>
              <a:t>A project’s liquidity is available on all chains</a:t>
            </a:r>
          </a:p>
          <a:p>
            <a:pPr>
              <a:spcBef>
                <a:spcPts val="1176"/>
              </a:spcBef>
            </a:pPr>
            <a:r>
              <a:rPr lang="en-US" dirty="0"/>
              <a:t>Users and projects choose the chain that is best suited for their application and asset type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not there yet …</a:t>
            </a:r>
          </a:p>
        </p:txBody>
      </p:sp>
    </p:spTree>
    <p:extLst>
      <p:ext uri="{BB962C8B-B14F-4D97-AF65-F5344CB8AC3E}">
        <p14:creationId xmlns:p14="http://schemas.microsoft.com/office/powerpoint/2010/main" val="302914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897E54D-C3C2-F28C-814B-CC1F87C23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93076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… as designed in ERC-4337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52C67-4A32-9D9B-59F9-45F373BBA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Account abstraction</a:t>
            </a:r>
          </a:p>
        </p:txBody>
      </p:sp>
    </p:spTree>
    <p:extLst>
      <p:ext uri="{BB962C8B-B14F-4D97-AF65-F5344CB8AC3E}">
        <p14:creationId xmlns:p14="http://schemas.microsoft.com/office/powerpoint/2010/main" val="287702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950-C52A-CA9A-0FB8-9B3A69E0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Goals of Account Abstraction (AA)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410F-9486-0450-189C-219822E2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99987" cy="381843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08050" algn="l"/>
              </a:tabLst>
            </a:pPr>
            <a:r>
              <a:rPr lang="en-US" b="1" dirty="0"/>
              <a:t>Recall</a:t>
            </a:r>
            <a:r>
              <a:rPr lang="en-US" dirty="0"/>
              <a:t>:	an asset held in an Externally Owned Account (EOA) is 			completely controlled by the EOA’s signing key</a:t>
            </a:r>
          </a:p>
          <a:p>
            <a:pPr>
              <a:tabLst>
                <a:tab pos="908050" algn="l"/>
              </a:tabLst>
            </a:pPr>
            <a:r>
              <a:rPr lang="en-US" dirty="0"/>
              <a:t>What if I want two keys to control the asset?  Or rate limits? 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Two primary goals for AA</a:t>
            </a:r>
            <a:r>
              <a:rPr lang="en-US" dirty="0"/>
              <a:t>:</a:t>
            </a:r>
          </a:p>
          <a:p>
            <a:pPr>
              <a:spcBef>
                <a:spcPts val="1200"/>
              </a:spcBef>
            </a:pPr>
            <a:r>
              <a:rPr lang="en-US" dirty="0"/>
              <a:t>Goal 1:  arbitrary complex policies for controlling an asset</a:t>
            </a:r>
          </a:p>
          <a:p>
            <a:pPr>
              <a:spcBef>
                <a:spcPts val="1200"/>
              </a:spcBef>
            </a:pPr>
            <a:r>
              <a:rPr lang="en-US" dirty="0"/>
              <a:t>Goal 2:  a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sz="2000" dirty="0"/>
              <a:t>(bundler, paymaster)</a:t>
            </a:r>
            <a:r>
              <a:rPr lang="en-US" dirty="0"/>
              <a:t> pays Tx gas for users</a:t>
            </a:r>
          </a:p>
          <a:p>
            <a:pPr marL="0" indent="0">
              <a:buNone/>
            </a:pPr>
            <a:r>
              <a:rPr lang="en-US" dirty="0"/>
              <a:t>				⇒  improves user experience – no need to get ETH </a:t>
            </a:r>
          </a:p>
          <a:p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6BE4F4-053C-9C4B-6218-67D328EFBB4B}"/>
              </a:ext>
            </a:extLst>
          </p:cNvPr>
          <p:cNvSpPr/>
          <p:nvPr/>
        </p:nvSpPr>
        <p:spPr>
          <a:xfrm>
            <a:off x="4331110" y="2571750"/>
            <a:ext cx="4429431" cy="619432"/>
          </a:xfrm>
          <a:prstGeom prst="wedgeRoundRectCallout">
            <a:avLst>
              <a:gd name="adj1" fmla="val -37259"/>
              <a:gd name="adj2" fmla="val 942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⇒  asset </a:t>
            </a:r>
            <a:r>
              <a:rPr lang="en-US" dirty="0" err="1"/>
              <a:t>canot</a:t>
            </a:r>
            <a:r>
              <a:rPr lang="en-US" dirty="0"/>
              <a:t> be held by an EOA</a:t>
            </a:r>
          </a:p>
        </p:txBody>
      </p:sp>
    </p:spTree>
    <p:extLst>
      <p:ext uri="{BB962C8B-B14F-4D97-AF65-F5344CB8AC3E}">
        <p14:creationId xmlns:p14="http://schemas.microsoft.com/office/powerpoint/2010/main" val="41151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B8E4-E7AC-0FDE-1A67-3FECB3CB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Assets are held by a smart contract wallet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479C7A-1A04-89F1-9622-8F6B4DD3AA3C}"/>
              </a:ext>
            </a:extLst>
          </p:cNvPr>
          <p:cNvCxnSpPr>
            <a:cxnSpLocks/>
          </p:cNvCxnSpPr>
          <p:nvPr/>
        </p:nvCxnSpPr>
        <p:spPr>
          <a:xfrm>
            <a:off x="3460954" y="1229032"/>
            <a:ext cx="0" cy="2133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870301-8577-D871-7540-FFC5466C9A80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8EF0F-6975-E9FF-BE4B-F767641A8CFC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2F24D-CB1D-EC81-899B-57DBCA116F07}"/>
              </a:ext>
            </a:extLst>
          </p:cNvPr>
          <p:cNvSpPr txBox="1"/>
          <p:nvPr/>
        </p:nvSpPr>
        <p:spPr>
          <a:xfrm>
            <a:off x="7791477" y="924232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+mn-lt"/>
              </a:rPr>
              <a:t>on chain</a:t>
            </a:r>
          </a:p>
          <a:p>
            <a:pPr algn="ctr"/>
            <a:r>
              <a:rPr lang="en-US" b="1" u="sng" dirty="0" err="1">
                <a:latin typeface="+mn-lt"/>
              </a:rPr>
              <a:t>dApp</a:t>
            </a:r>
            <a:endParaRPr lang="en-US" b="1" u="sng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6F95E-8932-A480-96E8-43DE141D1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23DCD0-4D2D-E841-A029-9875846EE76A}"/>
              </a:ext>
            </a:extLst>
          </p:cNvPr>
          <p:cNvSpPr/>
          <p:nvPr/>
        </p:nvSpPr>
        <p:spPr>
          <a:xfrm>
            <a:off x="4650657" y="1914746"/>
            <a:ext cx="2518891" cy="198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FA1D9-B283-7D2F-F336-4D9093E613B3}"/>
              </a:ext>
            </a:extLst>
          </p:cNvPr>
          <p:cNvSpPr txBox="1"/>
          <p:nvPr/>
        </p:nvSpPr>
        <p:spPr>
          <a:xfrm>
            <a:off x="4790714" y="3799232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63538-83F2-09BA-E406-7A4C4B960007}"/>
              </a:ext>
            </a:extLst>
          </p:cNvPr>
          <p:cNvSpPr/>
          <p:nvPr/>
        </p:nvSpPr>
        <p:spPr>
          <a:xfrm>
            <a:off x="7848601" y="2172539"/>
            <a:ext cx="1155649" cy="639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Uniswap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6B1D0-B176-C05C-FBEC-500C77353FC8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F1E43-E6DC-D0EE-5D38-964E3814FBDA}"/>
              </a:ext>
            </a:extLst>
          </p:cNvPr>
          <p:cNvSpPr/>
          <p:nvPr/>
        </p:nvSpPr>
        <p:spPr>
          <a:xfrm>
            <a:off x="1998411" y="2040806"/>
            <a:ext cx="1128247" cy="5080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14560-798A-B9F2-2F15-9C731137A1AF}"/>
              </a:ext>
            </a:extLst>
          </p:cNvPr>
          <p:cNvSpPr txBox="1"/>
          <p:nvPr/>
        </p:nvSpPr>
        <p:spPr>
          <a:xfrm>
            <a:off x="1994007" y="2531803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9BBBB-14DF-495F-1E56-28F0362DD7F6}"/>
              </a:ext>
            </a:extLst>
          </p:cNvPr>
          <p:cNvSpPr txBox="1"/>
          <p:nvPr/>
        </p:nvSpPr>
        <p:spPr>
          <a:xfrm>
            <a:off x="4634012" y="1890674"/>
            <a:ext cx="260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Alice’s assets:  </a:t>
            </a:r>
            <a:r>
              <a:rPr lang="en-US" sz="2000" dirty="0">
                <a:latin typeface="+mn-lt"/>
              </a:rPr>
              <a:t>X, Y, Z</a:t>
            </a: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BAE41-0061-3A67-6F74-C51A813FBA0F}"/>
              </a:ext>
            </a:extLst>
          </p:cNvPr>
          <p:cNvSpPr txBox="1"/>
          <p:nvPr/>
        </p:nvSpPr>
        <p:spPr>
          <a:xfrm>
            <a:off x="4693814" y="2632502"/>
            <a:ext cx="245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 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0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D4A145-16ED-2507-B4AB-F99E073A984B}"/>
              </a:ext>
            </a:extLst>
          </p:cNvPr>
          <p:cNvGrpSpPr/>
          <p:nvPr/>
        </p:nvGrpSpPr>
        <p:grpSpPr>
          <a:xfrm>
            <a:off x="149176" y="2941180"/>
            <a:ext cx="3934026" cy="2212798"/>
            <a:chOff x="149176" y="2941180"/>
            <a:chExt cx="3934026" cy="2212798"/>
          </a:xfrm>
        </p:grpSpPr>
        <p:sp>
          <p:nvSpPr>
            <p:cNvPr id="20" name="Curved Up Arrow 19">
              <a:extLst>
                <a:ext uri="{FF2B5EF4-FFF2-40B4-BE49-F238E27FC236}">
                  <a16:creationId xmlns:a16="http://schemas.microsoft.com/office/drawing/2014/main" id="{0E3DD606-4110-D32F-F9DE-7B5EBFA9E498}"/>
                </a:ext>
              </a:extLst>
            </p:cNvPr>
            <p:cNvSpPr/>
            <p:nvPr/>
          </p:nvSpPr>
          <p:spPr>
            <a:xfrm>
              <a:off x="549108" y="2941180"/>
              <a:ext cx="1582087" cy="363058"/>
            </a:xfrm>
            <a:prstGeom prst="curvedUpArrow">
              <a:avLst>
                <a:gd name="adj1" fmla="val 25000"/>
                <a:gd name="adj2" fmla="val 47709"/>
                <a:gd name="adj3" fmla="val 395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04845-396F-AD56-4274-58443A759C9F}"/>
                </a:ext>
              </a:extLst>
            </p:cNvPr>
            <p:cNvSpPr txBox="1"/>
            <p:nvPr/>
          </p:nvSpPr>
          <p:spPr>
            <a:xfrm>
              <a:off x="149176" y="3385802"/>
              <a:ext cx="3934026" cy="176817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UserOperation</a:t>
              </a:r>
              <a:r>
                <a:rPr lang="en-US" sz="2000" dirty="0">
                  <a:latin typeface="+mn-lt"/>
                </a:rPr>
                <a:t>:</a:t>
              </a:r>
            </a:p>
            <a:p>
              <a:pPr lvl="1"/>
              <a:r>
                <a:rPr lang="en-US" sz="2000" dirty="0">
                  <a:latin typeface="+mn-lt"/>
                </a:rPr>
                <a:t>address sender,</a:t>
              </a:r>
            </a:p>
            <a:p>
              <a:pPr lvl="1"/>
              <a:r>
                <a:rPr lang="en-US" sz="2000" dirty="0">
                  <a:latin typeface="+mn-lt"/>
                </a:rPr>
                <a:t>bytes </a:t>
              </a:r>
              <a:r>
                <a:rPr lang="en-US" sz="2000" dirty="0" err="1">
                  <a:latin typeface="+mn-lt"/>
                </a:rPr>
                <a:t>callData</a:t>
              </a:r>
              <a:r>
                <a:rPr lang="en-US" sz="2000" dirty="0">
                  <a:latin typeface="+mn-lt"/>
                </a:rPr>
                <a:t>,  // </a:t>
              </a:r>
              <a:r>
                <a:rPr lang="en-US" sz="2000" dirty="0" err="1">
                  <a:latin typeface="+mn-lt"/>
                </a:rPr>
                <a:t>args</a:t>
              </a:r>
              <a:r>
                <a:rPr lang="en-US" sz="2000" dirty="0">
                  <a:latin typeface="+mn-lt"/>
                </a:rPr>
                <a:t> for </a:t>
              </a:r>
              <a:r>
                <a:rPr lang="en-US" sz="2000" dirty="0" err="1">
                  <a:latin typeface="+mn-lt"/>
                </a:rPr>
                <a:t>dApp</a:t>
              </a:r>
              <a:endParaRPr lang="en-US" sz="2000" dirty="0">
                <a:latin typeface="+mn-lt"/>
              </a:endParaRPr>
            </a:p>
            <a:p>
              <a:pPr lvl="1"/>
              <a:r>
                <a:rPr lang="en-US" sz="2000" dirty="0">
                  <a:latin typeface="+mn-lt"/>
                </a:rPr>
                <a:t>bytes signature,</a:t>
              </a:r>
            </a:p>
            <a:p>
              <a:pPr lvl="1"/>
              <a:r>
                <a:rPr lang="en-US" sz="2000" dirty="0">
                  <a:latin typeface="+mn-lt"/>
                </a:rPr>
                <a:t>bytes nonce,  // anti-replay</a:t>
              </a:r>
            </a:p>
            <a:p>
              <a:pPr lvl="1">
                <a:lnSpc>
                  <a:spcPct val="30000"/>
                </a:lnSpc>
              </a:pPr>
              <a:r>
                <a:rPr lang="en-US" sz="2000" dirty="0">
                  <a:latin typeface="+mn-lt"/>
                </a:rPr>
                <a:t>     </a:t>
              </a:r>
              <a:r>
                <a:rPr lang="en-US" sz="2000" b="1" dirty="0">
                  <a:latin typeface="+mn-lt"/>
                </a:rPr>
                <a:t>…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D79265-11E5-5607-C4F8-608C4423A128}"/>
              </a:ext>
            </a:extLst>
          </p:cNvPr>
          <p:cNvGrpSpPr/>
          <p:nvPr/>
        </p:nvGrpSpPr>
        <p:grpSpPr>
          <a:xfrm>
            <a:off x="3162917" y="1932654"/>
            <a:ext cx="1409083" cy="777832"/>
            <a:chOff x="3162917" y="1932654"/>
            <a:chExt cx="1409083" cy="7778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8161D0C-579D-6C8F-AE28-A8F3DA33763F}"/>
                </a:ext>
              </a:extLst>
            </p:cNvPr>
            <p:cNvCxnSpPr/>
            <p:nvPr/>
          </p:nvCxnSpPr>
          <p:spPr>
            <a:xfrm>
              <a:off x="3162917" y="2294826"/>
              <a:ext cx="14090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B96003-B2C6-0FE6-8702-86F31AA6ACC9}"/>
                </a:ext>
              </a:extLst>
            </p:cNvPr>
            <p:cNvSpPr txBox="1"/>
            <p:nvPr/>
          </p:nvSpPr>
          <p:spPr>
            <a:xfrm>
              <a:off x="3687097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AC240B-4D0D-639D-B6CC-8383340828CC}"/>
                </a:ext>
              </a:extLst>
            </p:cNvPr>
            <p:cNvSpPr txBox="1"/>
            <p:nvPr/>
          </p:nvSpPr>
          <p:spPr>
            <a:xfrm>
              <a:off x="3504112" y="2310376"/>
              <a:ext cx="9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52C50-89BE-0DFC-354A-5ABD4561263C}"/>
              </a:ext>
            </a:extLst>
          </p:cNvPr>
          <p:cNvGrpSpPr/>
          <p:nvPr/>
        </p:nvGrpSpPr>
        <p:grpSpPr>
          <a:xfrm>
            <a:off x="7169548" y="2140219"/>
            <a:ext cx="679053" cy="400110"/>
            <a:chOff x="7169548" y="2140219"/>
            <a:chExt cx="679053" cy="40011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6A6042-AE11-21F7-F2E7-4BE9B5CD8C4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EA31F5-8D7B-CB8D-121B-9650FA4DF6F0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E1CE8936-46D5-E79E-2499-45DD4BB40FC9}"/>
              </a:ext>
            </a:extLst>
          </p:cNvPr>
          <p:cNvSpPr/>
          <p:nvPr/>
        </p:nvSpPr>
        <p:spPr>
          <a:xfrm>
            <a:off x="2131195" y="1423332"/>
            <a:ext cx="1142930" cy="365094"/>
          </a:xfrm>
          <a:prstGeom prst="wedgeRoundRectCallout">
            <a:avLst>
              <a:gd name="adj1" fmla="val -29004"/>
              <a:gd name="adj2" fmla="val 112416"/>
              <a:gd name="adj3" fmla="val 1666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pays gas</a:t>
            </a:r>
          </a:p>
        </p:txBody>
      </p:sp>
    </p:spTree>
    <p:extLst>
      <p:ext uri="{BB962C8B-B14F-4D97-AF65-F5344CB8AC3E}">
        <p14:creationId xmlns:p14="http://schemas.microsoft.com/office/powerpoint/2010/main" val="385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B8E4-E7AC-0FDE-1A67-3FECB3CB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contract wallet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479C7A-1A04-89F1-9622-8F6B4DD3AA3C}"/>
              </a:ext>
            </a:extLst>
          </p:cNvPr>
          <p:cNvCxnSpPr>
            <a:cxnSpLocks/>
          </p:cNvCxnSpPr>
          <p:nvPr/>
        </p:nvCxnSpPr>
        <p:spPr>
          <a:xfrm>
            <a:off x="3460954" y="1229032"/>
            <a:ext cx="0" cy="2133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870301-8577-D871-7540-FFC5466C9A80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8EF0F-6975-E9FF-BE4B-F767641A8CFC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2F24D-CB1D-EC81-899B-57DBCA116F07}"/>
              </a:ext>
            </a:extLst>
          </p:cNvPr>
          <p:cNvSpPr txBox="1"/>
          <p:nvPr/>
        </p:nvSpPr>
        <p:spPr>
          <a:xfrm>
            <a:off x="7791477" y="924232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latin typeface="+mn-lt"/>
              </a:rPr>
              <a:t>on chain</a:t>
            </a:r>
          </a:p>
          <a:p>
            <a:pPr algn="ctr"/>
            <a:r>
              <a:rPr lang="en-US" b="1" u="sng" dirty="0" err="1">
                <a:latin typeface="+mn-lt"/>
              </a:rPr>
              <a:t>dApp</a:t>
            </a:r>
            <a:endParaRPr lang="en-US" b="1" u="sng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6F95E-8932-A480-96E8-43DE141D1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23DCD0-4D2D-E841-A029-9875846EE76A}"/>
              </a:ext>
            </a:extLst>
          </p:cNvPr>
          <p:cNvSpPr/>
          <p:nvPr/>
        </p:nvSpPr>
        <p:spPr>
          <a:xfrm>
            <a:off x="4650657" y="1914746"/>
            <a:ext cx="2518891" cy="198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FA1D9-B283-7D2F-F336-4D9093E613B3}"/>
              </a:ext>
            </a:extLst>
          </p:cNvPr>
          <p:cNvSpPr txBox="1"/>
          <p:nvPr/>
        </p:nvSpPr>
        <p:spPr>
          <a:xfrm>
            <a:off x="4790714" y="3799232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63538-83F2-09BA-E406-7A4C4B960007}"/>
              </a:ext>
            </a:extLst>
          </p:cNvPr>
          <p:cNvSpPr/>
          <p:nvPr/>
        </p:nvSpPr>
        <p:spPr>
          <a:xfrm>
            <a:off x="7848601" y="2172539"/>
            <a:ext cx="1155649" cy="639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Uniswap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6B1D0-B176-C05C-FBEC-500C77353FC8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F1E43-E6DC-D0EE-5D38-964E3814FBDA}"/>
              </a:ext>
            </a:extLst>
          </p:cNvPr>
          <p:cNvSpPr/>
          <p:nvPr/>
        </p:nvSpPr>
        <p:spPr>
          <a:xfrm>
            <a:off x="1998411" y="2040806"/>
            <a:ext cx="1128247" cy="5080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14560-798A-B9F2-2F15-9C731137A1AF}"/>
              </a:ext>
            </a:extLst>
          </p:cNvPr>
          <p:cNvSpPr txBox="1"/>
          <p:nvPr/>
        </p:nvSpPr>
        <p:spPr>
          <a:xfrm>
            <a:off x="1994007" y="2531803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9BBBB-14DF-495F-1E56-28F0362DD7F6}"/>
              </a:ext>
            </a:extLst>
          </p:cNvPr>
          <p:cNvSpPr txBox="1"/>
          <p:nvPr/>
        </p:nvSpPr>
        <p:spPr>
          <a:xfrm>
            <a:off x="4891190" y="1890674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assets:  X, Y, 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BAE41-0061-3A67-6F74-C51A813FBA0F}"/>
              </a:ext>
            </a:extLst>
          </p:cNvPr>
          <p:cNvSpPr txBox="1"/>
          <p:nvPr/>
        </p:nvSpPr>
        <p:spPr>
          <a:xfrm>
            <a:off x="4693814" y="2632502"/>
            <a:ext cx="245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 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0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D4A145-16ED-2507-B4AB-F99E073A984B}"/>
              </a:ext>
            </a:extLst>
          </p:cNvPr>
          <p:cNvGrpSpPr/>
          <p:nvPr/>
        </p:nvGrpSpPr>
        <p:grpSpPr>
          <a:xfrm>
            <a:off x="149176" y="2941180"/>
            <a:ext cx="3934026" cy="2212798"/>
            <a:chOff x="149176" y="2941180"/>
            <a:chExt cx="3934026" cy="2212798"/>
          </a:xfrm>
        </p:grpSpPr>
        <p:sp>
          <p:nvSpPr>
            <p:cNvPr id="20" name="Curved Up Arrow 19">
              <a:extLst>
                <a:ext uri="{FF2B5EF4-FFF2-40B4-BE49-F238E27FC236}">
                  <a16:creationId xmlns:a16="http://schemas.microsoft.com/office/drawing/2014/main" id="{0E3DD606-4110-D32F-F9DE-7B5EBFA9E498}"/>
                </a:ext>
              </a:extLst>
            </p:cNvPr>
            <p:cNvSpPr/>
            <p:nvPr/>
          </p:nvSpPr>
          <p:spPr>
            <a:xfrm>
              <a:off x="549108" y="2941180"/>
              <a:ext cx="1582087" cy="363058"/>
            </a:xfrm>
            <a:prstGeom prst="curvedUpArrow">
              <a:avLst>
                <a:gd name="adj1" fmla="val 25000"/>
                <a:gd name="adj2" fmla="val 47709"/>
                <a:gd name="adj3" fmla="val 395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04845-396F-AD56-4274-58443A759C9F}"/>
                </a:ext>
              </a:extLst>
            </p:cNvPr>
            <p:cNvSpPr txBox="1"/>
            <p:nvPr/>
          </p:nvSpPr>
          <p:spPr>
            <a:xfrm>
              <a:off x="149176" y="3385802"/>
              <a:ext cx="3934026" cy="176817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UserOperation</a:t>
              </a:r>
              <a:r>
                <a:rPr lang="en-US" sz="2000" dirty="0">
                  <a:latin typeface="+mn-lt"/>
                </a:rPr>
                <a:t>:</a:t>
              </a:r>
            </a:p>
            <a:p>
              <a:pPr lvl="1"/>
              <a:r>
                <a:rPr lang="en-US" sz="2000" dirty="0">
                  <a:latin typeface="+mn-lt"/>
                </a:rPr>
                <a:t>address sender,</a:t>
              </a:r>
            </a:p>
            <a:p>
              <a:pPr lvl="1"/>
              <a:r>
                <a:rPr lang="en-US" sz="2000" dirty="0">
                  <a:latin typeface="+mn-lt"/>
                </a:rPr>
                <a:t>bytes </a:t>
              </a:r>
              <a:r>
                <a:rPr lang="en-US" sz="2000" dirty="0" err="1">
                  <a:latin typeface="+mn-lt"/>
                </a:rPr>
                <a:t>callData</a:t>
              </a:r>
              <a:r>
                <a:rPr lang="en-US" sz="2000" dirty="0">
                  <a:latin typeface="+mn-lt"/>
                </a:rPr>
                <a:t>,  // </a:t>
              </a:r>
              <a:r>
                <a:rPr lang="en-US" sz="2000" dirty="0" err="1">
                  <a:latin typeface="+mn-lt"/>
                </a:rPr>
                <a:t>args</a:t>
              </a:r>
              <a:r>
                <a:rPr lang="en-US" sz="2000" dirty="0">
                  <a:latin typeface="+mn-lt"/>
                </a:rPr>
                <a:t> for </a:t>
              </a:r>
              <a:r>
                <a:rPr lang="en-US" sz="2000" dirty="0" err="1">
                  <a:latin typeface="+mn-lt"/>
                </a:rPr>
                <a:t>dApp</a:t>
              </a:r>
              <a:endParaRPr lang="en-US" sz="2000" dirty="0">
                <a:latin typeface="+mn-lt"/>
              </a:endParaRPr>
            </a:p>
            <a:p>
              <a:pPr lvl="1"/>
              <a:r>
                <a:rPr lang="en-US" sz="2000" dirty="0">
                  <a:latin typeface="+mn-lt"/>
                </a:rPr>
                <a:t>bytes signature,</a:t>
              </a:r>
            </a:p>
            <a:p>
              <a:pPr lvl="1"/>
              <a:r>
                <a:rPr lang="en-US" sz="2000" dirty="0">
                  <a:latin typeface="+mn-lt"/>
                </a:rPr>
                <a:t>bytes nonce,  // anti-replay</a:t>
              </a:r>
            </a:p>
            <a:p>
              <a:pPr lvl="1">
                <a:lnSpc>
                  <a:spcPct val="30000"/>
                </a:lnSpc>
              </a:pPr>
              <a:r>
                <a:rPr lang="en-US" sz="2000" dirty="0">
                  <a:latin typeface="+mn-lt"/>
                </a:rPr>
                <a:t>     </a:t>
              </a:r>
              <a:r>
                <a:rPr lang="en-US" sz="2000" b="1" dirty="0">
                  <a:latin typeface="+mn-lt"/>
                </a:rPr>
                <a:t>…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D79265-11E5-5607-C4F8-608C4423A128}"/>
              </a:ext>
            </a:extLst>
          </p:cNvPr>
          <p:cNvGrpSpPr/>
          <p:nvPr/>
        </p:nvGrpSpPr>
        <p:grpSpPr>
          <a:xfrm>
            <a:off x="3162917" y="1932654"/>
            <a:ext cx="1409083" cy="777832"/>
            <a:chOff x="3162917" y="1932654"/>
            <a:chExt cx="1409083" cy="7778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8161D0C-579D-6C8F-AE28-A8F3DA33763F}"/>
                </a:ext>
              </a:extLst>
            </p:cNvPr>
            <p:cNvCxnSpPr/>
            <p:nvPr/>
          </p:nvCxnSpPr>
          <p:spPr>
            <a:xfrm>
              <a:off x="3162917" y="2294826"/>
              <a:ext cx="14090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B96003-B2C6-0FE6-8702-86F31AA6ACC9}"/>
                </a:ext>
              </a:extLst>
            </p:cNvPr>
            <p:cNvSpPr txBox="1"/>
            <p:nvPr/>
          </p:nvSpPr>
          <p:spPr>
            <a:xfrm>
              <a:off x="3687097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AC240B-4D0D-639D-B6CC-8383340828CC}"/>
                </a:ext>
              </a:extLst>
            </p:cNvPr>
            <p:cNvSpPr txBox="1"/>
            <p:nvPr/>
          </p:nvSpPr>
          <p:spPr>
            <a:xfrm>
              <a:off x="3504112" y="2310376"/>
              <a:ext cx="9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52C50-89BE-0DFC-354A-5ABD4561263C}"/>
              </a:ext>
            </a:extLst>
          </p:cNvPr>
          <p:cNvGrpSpPr/>
          <p:nvPr/>
        </p:nvGrpSpPr>
        <p:grpSpPr>
          <a:xfrm>
            <a:off x="7169548" y="2140219"/>
            <a:ext cx="679053" cy="400110"/>
            <a:chOff x="7169548" y="2140219"/>
            <a:chExt cx="679053" cy="40011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6A6042-AE11-21F7-F2E7-4BE9B5CD8C49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EA31F5-8D7B-CB8D-121B-9650FA4DF6F0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E1CE8936-46D5-E79E-2499-45DD4BB40FC9}"/>
              </a:ext>
            </a:extLst>
          </p:cNvPr>
          <p:cNvSpPr/>
          <p:nvPr/>
        </p:nvSpPr>
        <p:spPr>
          <a:xfrm>
            <a:off x="2131195" y="1423332"/>
            <a:ext cx="1142930" cy="365094"/>
          </a:xfrm>
          <a:prstGeom prst="wedgeRoundRectCallout">
            <a:avLst>
              <a:gd name="adj1" fmla="val -29004"/>
              <a:gd name="adj2" fmla="val 112416"/>
              <a:gd name="adj3" fmla="val 1666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pays gas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EAA24-E1EC-3563-28B0-11A7A7C0A32C}"/>
              </a:ext>
            </a:extLst>
          </p:cNvPr>
          <p:cNvSpPr/>
          <p:nvPr/>
        </p:nvSpPr>
        <p:spPr>
          <a:xfrm>
            <a:off x="167338" y="3312438"/>
            <a:ext cx="8836912" cy="17576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/>
              <a:t>Problems: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reimburse the bundler for the gas it paid?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Bundler doesn’t want to call (potentially malicious) wallet code </a:t>
            </a:r>
          </a:p>
        </p:txBody>
      </p:sp>
    </p:spTree>
    <p:extLst>
      <p:ext uri="{BB962C8B-B14F-4D97-AF65-F5344CB8AC3E}">
        <p14:creationId xmlns:p14="http://schemas.microsoft.com/office/powerpoint/2010/main" val="379772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4D3-3F11-958E-ACAA-4387BB59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EntryPoint</a:t>
            </a:r>
            <a:r>
              <a:rPr lang="en-US" dirty="0"/>
              <a:t> </a:t>
            </a:r>
            <a:r>
              <a:rPr lang="en-US" u="sng" dirty="0"/>
              <a:t>trusted</a:t>
            </a:r>
            <a:r>
              <a:rPr lang="en-US" dirty="0"/>
              <a:t> contract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02CC6-F5E7-678F-8345-924762DE4941}"/>
              </a:ext>
            </a:extLst>
          </p:cNvPr>
          <p:cNvCxnSpPr>
            <a:cxnSpLocks/>
          </p:cNvCxnSpPr>
          <p:nvPr/>
        </p:nvCxnSpPr>
        <p:spPr>
          <a:xfrm>
            <a:off x="3165988" y="1229032"/>
            <a:ext cx="0" cy="260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9A9F26-C40A-13A1-D454-B30CC0244BE4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DC6D-6494-1C5C-8435-68B798DAEBA4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C04B-167F-66B4-37E8-BE36ECD1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312CB2-C4CD-9CB8-BA89-C8A2589794AD}"/>
              </a:ext>
            </a:extLst>
          </p:cNvPr>
          <p:cNvSpPr/>
          <p:nvPr/>
        </p:nvSpPr>
        <p:spPr>
          <a:xfrm>
            <a:off x="5965015" y="1914746"/>
            <a:ext cx="2364740" cy="198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085FB-53D9-59EC-9FFA-871246489FC8}"/>
              </a:ext>
            </a:extLst>
          </p:cNvPr>
          <p:cNvSpPr txBox="1"/>
          <p:nvPr/>
        </p:nvSpPr>
        <p:spPr>
          <a:xfrm>
            <a:off x="5950921" y="3799232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6BE45-16FB-2322-CE11-FC0C8EB2CAF5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0C1B-9F70-A534-2402-EF741F8A695C}"/>
              </a:ext>
            </a:extLst>
          </p:cNvPr>
          <p:cNvSpPr/>
          <p:nvPr/>
        </p:nvSpPr>
        <p:spPr>
          <a:xfrm>
            <a:off x="1408475" y="2040806"/>
            <a:ext cx="1128247" cy="1321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7588-B578-0E90-3D23-32C5E02BC6AD}"/>
              </a:ext>
            </a:extLst>
          </p:cNvPr>
          <p:cNvSpPr txBox="1"/>
          <p:nvPr/>
        </p:nvSpPr>
        <p:spPr>
          <a:xfrm>
            <a:off x="1401136" y="3286729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E4E2D-2737-B3C6-86A9-E1CFD8430C0B}"/>
              </a:ext>
            </a:extLst>
          </p:cNvPr>
          <p:cNvSpPr txBox="1"/>
          <p:nvPr/>
        </p:nvSpPr>
        <p:spPr>
          <a:xfrm>
            <a:off x="6051397" y="1890674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assets:  X, Y,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D7D3-F930-1D7E-9167-E3208D4D0FD4}"/>
              </a:ext>
            </a:extLst>
          </p:cNvPr>
          <p:cNvSpPr txBox="1"/>
          <p:nvPr/>
        </p:nvSpPr>
        <p:spPr>
          <a:xfrm>
            <a:off x="5962173" y="2632502"/>
            <a:ext cx="245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 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0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D5D762-3E8F-A7C6-F4CB-B9122E860599}"/>
              </a:ext>
            </a:extLst>
          </p:cNvPr>
          <p:cNvGrpSpPr/>
          <p:nvPr/>
        </p:nvGrpSpPr>
        <p:grpSpPr>
          <a:xfrm>
            <a:off x="2553316" y="1932654"/>
            <a:ext cx="979049" cy="718478"/>
            <a:chOff x="3162917" y="1932654"/>
            <a:chExt cx="979049" cy="7184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171DA4-0CED-FD4B-3000-4DB9E28F95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CD0FF-217C-31E2-0964-59A20E4E8B94}"/>
                </a:ext>
              </a:extLst>
            </p:cNvPr>
            <p:cNvSpPr txBox="1"/>
            <p:nvPr/>
          </p:nvSpPr>
          <p:spPr>
            <a:xfrm>
              <a:off x="3224983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13E97-BB3C-C530-6289-4EE2B45B20C4}"/>
                </a:ext>
              </a:extLst>
            </p:cNvPr>
            <p:cNvSpPr txBox="1"/>
            <p:nvPr/>
          </p:nvSpPr>
          <p:spPr>
            <a:xfrm>
              <a:off x="3179647" y="2281800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err="1">
                  <a:latin typeface="+mn-lt"/>
                </a:rPr>
                <a:t>UserOp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CD8DAD-1342-88CC-5842-1EFBDBE10F61}"/>
              </a:ext>
            </a:extLst>
          </p:cNvPr>
          <p:cNvGrpSpPr/>
          <p:nvPr/>
        </p:nvGrpSpPr>
        <p:grpSpPr>
          <a:xfrm>
            <a:off x="8329755" y="2140219"/>
            <a:ext cx="679053" cy="400110"/>
            <a:chOff x="7169548" y="2140219"/>
            <a:chExt cx="679053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46F541-F046-BB73-2F41-D8DA0F7ED792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EC45-35BD-BF62-38BC-16E389A34E7F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EC0FA-96CE-F97D-4A1F-E6368745F9E2}"/>
              </a:ext>
            </a:extLst>
          </p:cNvPr>
          <p:cNvGrpSpPr/>
          <p:nvPr/>
        </p:nvGrpSpPr>
        <p:grpSpPr>
          <a:xfrm>
            <a:off x="3364200" y="1890674"/>
            <a:ext cx="2077300" cy="2946365"/>
            <a:chOff x="3364200" y="1890674"/>
            <a:chExt cx="2077300" cy="29463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54EA2-C25F-349B-E558-16CA22387D33}"/>
                </a:ext>
              </a:extLst>
            </p:cNvPr>
            <p:cNvSpPr/>
            <p:nvPr/>
          </p:nvSpPr>
          <p:spPr>
            <a:xfrm>
              <a:off x="3551191" y="1890674"/>
              <a:ext cx="1269894" cy="190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69DB3B-CADC-33FB-7085-115B3342555E}"/>
                </a:ext>
              </a:extLst>
            </p:cNvPr>
            <p:cNvSpPr txBox="1"/>
            <p:nvPr/>
          </p:nvSpPr>
          <p:spPr>
            <a:xfrm>
              <a:off x="3440196" y="3814771"/>
              <a:ext cx="1491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EntryPoint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contract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50E96C-6474-AB38-CF79-A21EE2D9443C}"/>
                </a:ext>
              </a:extLst>
            </p:cNvPr>
            <p:cNvSpPr txBox="1"/>
            <p:nvPr/>
          </p:nvSpPr>
          <p:spPr>
            <a:xfrm>
              <a:off x="3364200" y="4560040"/>
              <a:ext cx="20773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E33F46"/>
                  </a:solidFill>
                  <a:effectLst/>
                  <a:latin typeface="Helvetica" pitchFamily="2" charset="0"/>
                </a:rPr>
                <a:t>0x5FF137D4b0FDCD49 …</a:t>
              </a:r>
              <a:endParaRPr lang="en-US" sz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A46E9A-0FC8-8FB4-C2F1-3DE48C70EF7D}"/>
              </a:ext>
            </a:extLst>
          </p:cNvPr>
          <p:cNvGrpSpPr/>
          <p:nvPr/>
        </p:nvGrpSpPr>
        <p:grpSpPr>
          <a:xfrm>
            <a:off x="4808407" y="1825165"/>
            <a:ext cx="1132048" cy="898708"/>
            <a:chOff x="4776453" y="844713"/>
            <a:chExt cx="1132048" cy="89870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D64E49-D8E3-F9A0-1131-321625127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453" y="1170956"/>
              <a:ext cx="11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E82C0-8D8D-E41B-7CCF-B37096EA3615}"/>
                </a:ext>
              </a:extLst>
            </p:cNvPr>
            <p:cNvSpPr txBox="1"/>
            <p:nvPr/>
          </p:nvSpPr>
          <p:spPr>
            <a:xfrm>
              <a:off x="4896621" y="844713"/>
              <a:ext cx="1011880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deposit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latin typeface="+mn-lt"/>
                </a:rPr>
                <a:t>max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gas fees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7750C-C87E-5714-7C44-2DD752C2FA03}"/>
              </a:ext>
            </a:extLst>
          </p:cNvPr>
          <p:cNvGrpSpPr/>
          <p:nvPr/>
        </p:nvGrpSpPr>
        <p:grpSpPr>
          <a:xfrm flipH="1">
            <a:off x="2571530" y="2699863"/>
            <a:ext cx="979049" cy="830997"/>
            <a:chOff x="3162917" y="1887203"/>
            <a:chExt cx="979049" cy="83099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B668359-8978-D05A-AEAE-1D05CDB09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D527C-9AB0-39E7-7683-6D8C8684118B}"/>
                </a:ext>
              </a:extLst>
            </p:cNvPr>
            <p:cNvSpPr txBox="1"/>
            <p:nvPr/>
          </p:nvSpPr>
          <p:spPr>
            <a:xfrm>
              <a:off x="3392160" y="1887203"/>
              <a:ext cx="69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gas</a:t>
              </a:r>
            </a:p>
            <a:p>
              <a:pPr algn="l"/>
              <a:r>
                <a:rPr lang="en-US" dirty="0">
                  <a:latin typeface="+mn-lt"/>
                </a:rPr>
                <a:t>fees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73942-AAA2-2FDF-9C15-984F0C02BE83}"/>
              </a:ext>
            </a:extLst>
          </p:cNvPr>
          <p:cNvGrpSpPr/>
          <p:nvPr/>
        </p:nvGrpSpPr>
        <p:grpSpPr>
          <a:xfrm>
            <a:off x="670899" y="2057972"/>
            <a:ext cx="814647" cy="338554"/>
            <a:chOff x="3056720" y="1977680"/>
            <a:chExt cx="814647" cy="33855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2CF59B3-E0B2-810A-FF9A-EE6AA6DAE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273161-594C-7D4B-8E98-E68D97EEB9A1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CE955E-6DEA-A757-D78B-F7F82AE8FEA4}"/>
              </a:ext>
            </a:extLst>
          </p:cNvPr>
          <p:cNvGrpSpPr/>
          <p:nvPr/>
        </p:nvGrpSpPr>
        <p:grpSpPr>
          <a:xfrm>
            <a:off x="4782755" y="2764761"/>
            <a:ext cx="1211486" cy="677108"/>
            <a:chOff x="7137512" y="2140219"/>
            <a:chExt cx="679053" cy="67710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3A2A2E-4BC8-5757-9200-7115F0832ADC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7C9459-2F4E-121C-6C3F-875AF2914488}"/>
                </a:ext>
              </a:extLst>
            </p:cNvPr>
            <p:cNvSpPr txBox="1"/>
            <p:nvPr/>
          </p:nvSpPr>
          <p:spPr>
            <a:xfrm>
              <a:off x="7210236" y="2140219"/>
              <a:ext cx="53511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execOp</a:t>
              </a:r>
              <a:endParaRPr lang="en-US" sz="2000" dirty="0">
                <a:latin typeface="+mn-lt"/>
              </a:endParaRPr>
            </a:p>
            <a:p>
              <a:r>
                <a:rPr lang="en-US" sz="1800" dirty="0" err="1">
                  <a:latin typeface="+mn-lt"/>
                </a:rPr>
                <a:t>UserOp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4D3-3F11-958E-ACAA-4387BB59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EntryPoint</a:t>
            </a:r>
            <a:r>
              <a:rPr lang="en-US" dirty="0"/>
              <a:t> </a:t>
            </a:r>
            <a:r>
              <a:rPr lang="en-US" u="sng" dirty="0"/>
              <a:t>trusted</a:t>
            </a:r>
            <a:r>
              <a:rPr lang="en-US" dirty="0"/>
              <a:t> contract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02CC6-F5E7-678F-8345-924762DE4941}"/>
              </a:ext>
            </a:extLst>
          </p:cNvPr>
          <p:cNvCxnSpPr>
            <a:cxnSpLocks/>
          </p:cNvCxnSpPr>
          <p:nvPr/>
        </p:nvCxnSpPr>
        <p:spPr>
          <a:xfrm>
            <a:off x="3165988" y="1229032"/>
            <a:ext cx="0" cy="260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9A9F26-C40A-13A1-D454-B30CC0244BE4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DC6D-6494-1C5C-8435-68B798DAEBA4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C04B-167F-66B4-37E8-BE36ECD1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312CB2-C4CD-9CB8-BA89-C8A2589794AD}"/>
              </a:ext>
            </a:extLst>
          </p:cNvPr>
          <p:cNvSpPr/>
          <p:nvPr/>
        </p:nvSpPr>
        <p:spPr>
          <a:xfrm>
            <a:off x="5965015" y="1914746"/>
            <a:ext cx="2364740" cy="198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085FB-53D9-59EC-9FFA-871246489FC8}"/>
              </a:ext>
            </a:extLst>
          </p:cNvPr>
          <p:cNvSpPr txBox="1"/>
          <p:nvPr/>
        </p:nvSpPr>
        <p:spPr>
          <a:xfrm>
            <a:off x="5950921" y="3799232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6BE45-16FB-2322-CE11-FC0C8EB2CAF5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0C1B-9F70-A534-2402-EF741F8A695C}"/>
              </a:ext>
            </a:extLst>
          </p:cNvPr>
          <p:cNvSpPr/>
          <p:nvPr/>
        </p:nvSpPr>
        <p:spPr>
          <a:xfrm>
            <a:off x="1408475" y="2040806"/>
            <a:ext cx="1128247" cy="1321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7588-B578-0E90-3D23-32C5E02BC6AD}"/>
              </a:ext>
            </a:extLst>
          </p:cNvPr>
          <p:cNvSpPr txBox="1"/>
          <p:nvPr/>
        </p:nvSpPr>
        <p:spPr>
          <a:xfrm>
            <a:off x="1401136" y="3286729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E4E2D-2737-B3C6-86A9-E1CFD8430C0B}"/>
              </a:ext>
            </a:extLst>
          </p:cNvPr>
          <p:cNvSpPr txBox="1"/>
          <p:nvPr/>
        </p:nvSpPr>
        <p:spPr>
          <a:xfrm>
            <a:off x="6051397" y="1890674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assets:  X, Y,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D7D3-F930-1D7E-9167-E3208D4D0FD4}"/>
              </a:ext>
            </a:extLst>
          </p:cNvPr>
          <p:cNvSpPr txBox="1"/>
          <p:nvPr/>
        </p:nvSpPr>
        <p:spPr>
          <a:xfrm>
            <a:off x="5962173" y="2632502"/>
            <a:ext cx="245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 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0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D5D762-3E8F-A7C6-F4CB-B9122E860599}"/>
              </a:ext>
            </a:extLst>
          </p:cNvPr>
          <p:cNvGrpSpPr/>
          <p:nvPr/>
        </p:nvGrpSpPr>
        <p:grpSpPr>
          <a:xfrm>
            <a:off x="2553316" y="1932654"/>
            <a:ext cx="979049" cy="718478"/>
            <a:chOff x="3162917" y="1932654"/>
            <a:chExt cx="979049" cy="7184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171DA4-0CED-FD4B-3000-4DB9E28F95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CD0FF-217C-31E2-0964-59A20E4E8B94}"/>
                </a:ext>
              </a:extLst>
            </p:cNvPr>
            <p:cNvSpPr txBox="1"/>
            <p:nvPr/>
          </p:nvSpPr>
          <p:spPr>
            <a:xfrm>
              <a:off x="3224983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13E97-BB3C-C530-6289-4EE2B45B20C4}"/>
                </a:ext>
              </a:extLst>
            </p:cNvPr>
            <p:cNvSpPr txBox="1"/>
            <p:nvPr/>
          </p:nvSpPr>
          <p:spPr>
            <a:xfrm>
              <a:off x="3179647" y="2281800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err="1">
                  <a:latin typeface="+mn-lt"/>
                </a:rPr>
                <a:t>UserOp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CD8DAD-1342-88CC-5842-1EFBDBE10F61}"/>
              </a:ext>
            </a:extLst>
          </p:cNvPr>
          <p:cNvGrpSpPr/>
          <p:nvPr/>
        </p:nvGrpSpPr>
        <p:grpSpPr>
          <a:xfrm>
            <a:off x="8329755" y="2140219"/>
            <a:ext cx="679053" cy="400110"/>
            <a:chOff x="7169548" y="2140219"/>
            <a:chExt cx="679053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46F541-F046-BB73-2F41-D8DA0F7ED792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EC45-35BD-BF62-38BC-16E389A34E7F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EC0FA-96CE-F97D-4A1F-E6368745F9E2}"/>
              </a:ext>
            </a:extLst>
          </p:cNvPr>
          <p:cNvGrpSpPr/>
          <p:nvPr/>
        </p:nvGrpSpPr>
        <p:grpSpPr>
          <a:xfrm>
            <a:off x="3364200" y="1890674"/>
            <a:ext cx="2077300" cy="2946365"/>
            <a:chOff x="3364200" y="1890674"/>
            <a:chExt cx="2077300" cy="29463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54EA2-C25F-349B-E558-16CA22387D33}"/>
                </a:ext>
              </a:extLst>
            </p:cNvPr>
            <p:cNvSpPr/>
            <p:nvPr/>
          </p:nvSpPr>
          <p:spPr>
            <a:xfrm>
              <a:off x="3551191" y="1890674"/>
              <a:ext cx="1269894" cy="190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69DB3B-CADC-33FB-7085-115B3342555E}"/>
                </a:ext>
              </a:extLst>
            </p:cNvPr>
            <p:cNvSpPr txBox="1"/>
            <p:nvPr/>
          </p:nvSpPr>
          <p:spPr>
            <a:xfrm>
              <a:off x="3440196" y="3814771"/>
              <a:ext cx="1491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EntryPoint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contract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50E96C-6474-AB38-CF79-A21EE2D9443C}"/>
                </a:ext>
              </a:extLst>
            </p:cNvPr>
            <p:cNvSpPr txBox="1"/>
            <p:nvPr/>
          </p:nvSpPr>
          <p:spPr>
            <a:xfrm>
              <a:off x="3364200" y="4560040"/>
              <a:ext cx="20773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E33F46"/>
                  </a:solidFill>
                  <a:effectLst/>
                  <a:latin typeface="Helvetica" pitchFamily="2" charset="0"/>
                </a:rPr>
                <a:t>0x5FF137D4b0FDCD49 …</a:t>
              </a:r>
              <a:endParaRPr lang="en-US" sz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A46E9A-0FC8-8FB4-C2F1-3DE48C70EF7D}"/>
              </a:ext>
            </a:extLst>
          </p:cNvPr>
          <p:cNvGrpSpPr/>
          <p:nvPr/>
        </p:nvGrpSpPr>
        <p:grpSpPr>
          <a:xfrm>
            <a:off x="4808407" y="1825165"/>
            <a:ext cx="1132048" cy="898708"/>
            <a:chOff x="4776453" y="844713"/>
            <a:chExt cx="1132048" cy="89870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D64E49-D8E3-F9A0-1131-321625127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453" y="1170956"/>
              <a:ext cx="11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E82C0-8D8D-E41B-7CCF-B37096EA3615}"/>
                </a:ext>
              </a:extLst>
            </p:cNvPr>
            <p:cNvSpPr txBox="1"/>
            <p:nvPr/>
          </p:nvSpPr>
          <p:spPr>
            <a:xfrm>
              <a:off x="4896621" y="844713"/>
              <a:ext cx="1011880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deposit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latin typeface="+mn-lt"/>
                </a:rPr>
                <a:t>max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gas fees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7750C-C87E-5714-7C44-2DD752C2FA03}"/>
              </a:ext>
            </a:extLst>
          </p:cNvPr>
          <p:cNvGrpSpPr/>
          <p:nvPr/>
        </p:nvGrpSpPr>
        <p:grpSpPr>
          <a:xfrm flipH="1">
            <a:off x="2571530" y="2699863"/>
            <a:ext cx="979049" cy="830997"/>
            <a:chOff x="3162917" y="1887203"/>
            <a:chExt cx="979049" cy="83099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B668359-8978-D05A-AEAE-1D05CDB09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D527C-9AB0-39E7-7683-6D8C8684118B}"/>
                </a:ext>
              </a:extLst>
            </p:cNvPr>
            <p:cNvSpPr txBox="1"/>
            <p:nvPr/>
          </p:nvSpPr>
          <p:spPr>
            <a:xfrm>
              <a:off x="3392160" y="1887203"/>
              <a:ext cx="69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gas</a:t>
              </a:r>
            </a:p>
            <a:p>
              <a:pPr algn="l"/>
              <a:r>
                <a:rPr lang="en-US" dirty="0">
                  <a:latin typeface="+mn-lt"/>
                </a:rPr>
                <a:t>fees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73942-AAA2-2FDF-9C15-984F0C02BE83}"/>
              </a:ext>
            </a:extLst>
          </p:cNvPr>
          <p:cNvGrpSpPr/>
          <p:nvPr/>
        </p:nvGrpSpPr>
        <p:grpSpPr>
          <a:xfrm>
            <a:off x="670899" y="2057972"/>
            <a:ext cx="814647" cy="338554"/>
            <a:chOff x="3056720" y="1977680"/>
            <a:chExt cx="814647" cy="33855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2CF59B3-E0B2-810A-FF9A-EE6AA6DAE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273161-594C-7D4B-8E98-E68D97EEB9A1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CE955E-6DEA-A757-D78B-F7F82AE8FEA4}"/>
              </a:ext>
            </a:extLst>
          </p:cNvPr>
          <p:cNvGrpSpPr/>
          <p:nvPr/>
        </p:nvGrpSpPr>
        <p:grpSpPr>
          <a:xfrm>
            <a:off x="4782755" y="2764761"/>
            <a:ext cx="1211486" cy="707886"/>
            <a:chOff x="7137512" y="2140219"/>
            <a:chExt cx="679053" cy="70788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3A2A2E-4BC8-5757-9200-7115F0832ADC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7C9459-2F4E-121C-6C3F-875AF2914488}"/>
                </a:ext>
              </a:extLst>
            </p:cNvPr>
            <p:cNvSpPr txBox="1"/>
            <p:nvPr/>
          </p:nvSpPr>
          <p:spPr>
            <a:xfrm>
              <a:off x="7210236" y="2140219"/>
              <a:ext cx="545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execOp</a:t>
              </a:r>
              <a:endParaRPr lang="en-US" sz="2000" dirty="0">
                <a:latin typeface="+mn-lt"/>
              </a:endParaRPr>
            </a:p>
            <a:p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F8850FF-C4D8-23AE-DE17-E26CA506B7B8}"/>
              </a:ext>
            </a:extLst>
          </p:cNvPr>
          <p:cNvSpPr/>
          <p:nvPr/>
        </p:nvSpPr>
        <p:spPr>
          <a:xfrm>
            <a:off x="167338" y="3312438"/>
            <a:ext cx="8836912" cy="17576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/>
              <a:t>More problems: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DoS:  Anyone can issue </a:t>
            </a:r>
            <a:r>
              <a:rPr lang="en-US" u="sng" dirty="0"/>
              <a:t>invalid</a:t>
            </a:r>
            <a:r>
              <a:rPr lang="en-US" dirty="0"/>
              <a:t> </a:t>
            </a:r>
            <a:r>
              <a:rPr lang="en-US" dirty="0" err="1"/>
              <a:t>UserOp</a:t>
            </a:r>
            <a:r>
              <a:rPr lang="en-US" dirty="0"/>
              <a:t> (e.g., with a bad sig)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EntryPoint</a:t>
            </a:r>
            <a:r>
              <a:rPr lang="en-US" dirty="0"/>
              <a:t>, causing Wallet to keep paying gas to bundler.</a:t>
            </a:r>
          </a:p>
        </p:txBody>
      </p:sp>
    </p:spTree>
    <p:extLst>
      <p:ext uri="{BB962C8B-B14F-4D97-AF65-F5344CB8AC3E}">
        <p14:creationId xmlns:p14="http://schemas.microsoft.com/office/powerpoint/2010/main" val="20882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5726-AB39-C348-9497-D1018D5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topics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2A38-2CE9-2243-A218-81A56FF7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061"/>
            <a:ext cx="8598310" cy="3775519"/>
          </a:xfrm>
        </p:spPr>
        <p:txBody>
          <a:bodyPr>
            <a:normAutofit/>
          </a:bodyPr>
          <a:lstStyle/>
          <a:p>
            <a:pPr marL="0" indent="0">
              <a:spcBef>
                <a:spcPts val="3200"/>
              </a:spcBef>
              <a:buNone/>
            </a:pPr>
            <a:r>
              <a:rPr lang="en-US" dirty="0"/>
              <a:t>Where can I learn more?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CS255</a:t>
            </a:r>
            <a:r>
              <a:rPr lang="en-US" dirty="0"/>
              <a:t> and </a:t>
            </a:r>
            <a:r>
              <a:rPr lang="en-US" b="1" dirty="0"/>
              <a:t>CS355</a:t>
            </a:r>
            <a:r>
              <a:rPr lang="en-US" dirty="0"/>
              <a:t>:  Cryptography (Winter and Spring)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EE374</a:t>
            </a:r>
            <a:r>
              <a:rPr lang="en-US" dirty="0"/>
              <a:t>: Scaling blockchains with fast consensus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Science of blockchain conference</a:t>
            </a:r>
            <a:r>
              <a:rPr lang="en-US" dirty="0"/>
              <a:t> (SBC):  Aug. 2024.</a:t>
            </a:r>
          </a:p>
          <a:p>
            <a:pPr lvl="1">
              <a:spcBef>
                <a:spcPts val="1080"/>
              </a:spcBef>
            </a:pPr>
            <a:r>
              <a:rPr lang="en-US" b="1" dirty="0"/>
              <a:t>Stanford blockchain club</a:t>
            </a:r>
          </a:p>
          <a:p>
            <a:pPr marL="57150" indent="0">
              <a:spcBef>
                <a:spcPts val="1080"/>
              </a:spcBef>
              <a:buNone/>
            </a:pPr>
            <a:endParaRPr lang="en-US" dirty="0"/>
          </a:p>
          <a:p>
            <a:pPr marL="57150" indent="0">
              <a:spcBef>
                <a:spcPts val="1080"/>
              </a:spcBef>
              <a:buNone/>
            </a:pPr>
            <a:r>
              <a:rPr lang="en-US" dirty="0"/>
              <a:t>A career in blockchains?    Where to start?   [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24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4D3-3F11-958E-ACAA-4387BB59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 </a:t>
            </a:r>
            <a:r>
              <a:rPr lang="en-US" dirty="0" err="1"/>
              <a:t>validateOp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02CC6-F5E7-678F-8345-924762DE4941}"/>
              </a:ext>
            </a:extLst>
          </p:cNvPr>
          <p:cNvCxnSpPr>
            <a:cxnSpLocks/>
          </p:cNvCxnSpPr>
          <p:nvPr/>
        </p:nvCxnSpPr>
        <p:spPr>
          <a:xfrm>
            <a:off x="3165988" y="1229032"/>
            <a:ext cx="0" cy="260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9A9F26-C40A-13A1-D454-B30CC0244BE4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DC6D-6494-1C5C-8435-68B798DAEBA4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C04B-167F-66B4-37E8-BE36ECD1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312CB2-C4CD-9CB8-BA89-C8A2589794AD}"/>
              </a:ext>
            </a:extLst>
          </p:cNvPr>
          <p:cNvSpPr/>
          <p:nvPr/>
        </p:nvSpPr>
        <p:spPr>
          <a:xfrm>
            <a:off x="5965015" y="1914746"/>
            <a:ext cx="2452830" cy="2472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085FB-53D9-59EC-9FFA-871246489FC8}"/>
              </a:ext>
            </a:extLst>
          </p:cNvPr>
          <p:cNvSpPr txBox="1"/>
          <p:nvPr/>
        </p:nvSpPr>
        <p:spPr>
          <a:xfrm>
            <a:off x="6136661" y="4285013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6BE45-16FB-2322-CE11-FC0C8EB2CAF5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0C1B-9F70-A534-2402-EF741F8A695C}"/>
              </a:ext>
            </a:extLst>
          </p:cNvPr>
          <p:cNvSpPr/>
          <p:nvPr/>
        </p:nvSpPr>
        <p:spPr>
          <a:xfrm>
            <a:off x="1408475" y="2040806"/>
            <a:ext cx="1128247" cy="1321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7588-B578-0E90-3D23-32C5E02BC6AD}"/>
              </a:ext>
            </a:extLst>
          </p:cNvPr>
          <p:cNvSpPr txBox="1"/>
          <p:nvPr/>
        </p:nvSpPr>
        <p:spPr>
          <a:xfrm>
            <a:off x="1401136" y="3286729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E4E2D-2737-B3C6-86A9-E1CFD8430C0B}"/>
              </a:ext>
            </a:extLst>
          </p:cNvPr>
          <p:cNvSpPr txBox="1"/>
          <p:nvPr/>
        </p:nvSpPr>
        <p:spPr>
          <a:xfrm>
            <a:off x="6051397" y="1890674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assets:  X, Y,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D7D3-F930-1D7E-9167-E3208D4D0FD4}"/>
              </a:ext>
            </a:extLst>
          </p:cNvPr>
          <p:cNvSpPr txBox="1"/>
          <p:nvPr/>
        </p:nvSpPr>
        <p:spPr>
          <a:xfrm>
            <a:off x="5962173" y="2632502"/>
            <a:ext cx="2455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      function </a:t>
            </a:r>
            <a:r>
              <a:rPr lang="en-US" sz="1800" b="1" dirty="0" err="1">
                <a:latin typeface="+mn-lt"/>
              </a:rPr>
              <a:t>Validate</a:t>
            </a:r>
            <a:r>
              <a:rPr lang="en-US" sz="1800" b="1" i="0" dirty="0" err="1">
                <a:effectLst/>
                <a:latin typeface="+mn-lt"/>
              </a:rPr>
              <a:t>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1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D5D762-3E8F-A7C6-F4CB-B9122E860599}"/>
              </a:ext>
            </a:extLst>
          </p:cNvPr>
          <p:cNvGrpSpPr/>
          <p:nvPr/>
        </p:nvGrpSpPr>
        <p:grpSpPr>
          <a:xfrm>
            <a:off x="2553316" y="1932654"/>
            <a:ext cx="979049" cy="718478"/>
            <a:chOff x="3162917" y="1932654"/>
            <a:chExt cx="979049" cy="7184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171DA4-0CED-FD4B-3000-4DB9E28F95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CD0FF-217C-31E2-0964-59A20E4E8B94}"/>
                </a:ext>
              </a:extLst>
            </p:cNvPr>
            <p:cNvSpPr txBox="1"/>
            <p:nvPr/>
          </p:nvSpPr>
          <p:spPr>
            <a:xfrm>
              <a:off x="3224983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13E97-BB3C-C530-6289-4EE2B45B20C4}"/>
                </a:ext>
              </a:extLst>
            </p:cNvPr>
            <p:cNvSpPr txBox="1"/>
            <p:nvPr/>
          </p:nvSpPr>
          <p:spPr>
            <a:xfrm>
              <a:off x="3179647" y="2281800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err="1">
                  <a:latin typeface="+mn-lt"/>
                </a:rPr>
                <a:t>UserOp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CD8DAD-1342-88CC-5842-1EFBDBE10F61}"/>
              </a:ext>
            </a:extLst>
          </p:cNvPr>
          <p:cNvGrpSpPr/>
          <p:nvPr/>
        </p:nvGrpSpPr>
        <p:grpSpPr>
          <a:xfrm>
            <a:off x="8329755" y="2140219"/>
            <a:ext cx="679053" cy="400110"/>
            <a:chOff x="7169548" y="2140219"/>
            <a:chExt cx="679053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46F541-F046-BB73-2F41-D8DA0F7ED792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EC45-35BD-BF62-38BC-16E389A34E7F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EC0FA-96CE-F97D-4A1F-E6368745F9E2}"/>
              </a:ext>
            </a:extLst>
          </p:cNvPr>
          <p:cNvGrpSpPr/>
          <p:nvPr/>
        </p:nvGrpSpPr>
        <p:grpSpPr>
          <a:xfrm>
            <a:off x="3440196" y="1890674"/>
            <a:ext cx="1491883" cy="2755094"/>
            <a:chOff x="3440196" y="1890674"/>
            <a:chExt cx="1491883" cy="2755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54EA2-C25F-349B-E558-16CA22387D33}"/>
                </a:ext>
              </a:extLst>
            </p:cNvPr>
            <p:cNvSpPr/>
            <p:nvPr/>
          </p:nvSpPr>
          <p:spPr>
            <a:xfrm>
              <a:off x="3551191" y="1890674"/>
              <a:ext cx="1269894" cy="190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69DB3B-CADC-33FB-7085-115B3342555E}"/>
                </a:ext>
              </a:extLst>
            </p:cNvPr>
            <p:cNvSpPr txBox="1"/>
            <p:nvPr/>
          </p:nvSpPr>
          <p:spPr>
            <a:xfrm>
              <a:off x="3440196" y="3814771"/>
              <a:ext cx="1491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EntryPoint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contract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A46E9A-0FC8-8FB4-C2F1-3DE48C70EF7D}"/>
              </a:ext>
            </a:extLst>
          </p:cNvPr>
          <p:cNvGrpSpPr/>
          <p:nvPr/>
        </p:nvGrpSpPr>
        <p:grpSpPr>
          <a:xfrm>
            <a:off x="4808407" y="1739437"/>
            <a:ext cx="1132048" cy="898708"/>
            <a:chOff x="4776453" y="844713"/>
            <a:chExt cx="1132048" cy="89870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D64E49-D8E3-F9A0-1131-321625127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453" y="1170956"/>
              <a:ext cx="11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E82C0-8D8D-E41B-7CCF-B37096EA3615}"/>
                </a:ext>
              </a:extLst>
            </p:cNvPr>
            <p:cNvSpPr txBox="1"/>
            <p:nvPr/>
          </p:nvSpPr>
          <p:spPr>
            <a:xfrm>
              <a:off x="4896621" y="844713"/>
              <a:ext cx="1011880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deposit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latin typeface="+mn-lt"/>
                </a:rPr>
                <a:t>max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gas fees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7750C-C87E-5714-7C44-2DD752C2FA03}"/>
              </a:ext>
            </a:extLst>
          </p:cNvPr>
          <p:cNvGrpSpPr/>
          <p:nvPr/>
        </p:nvGrpSpPr>
        <p:grpSpPr>
          <a:xfrm flipH="1">
            <a:off x="2571530" y="2699863"/>
            <a:ext cx="979049" cy="830997"/>
            <a:chOff x="3162917" y="1887203"/>
            <a:chExt cx="979049" cy="83099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B668359-8978-D05A-AEAE-1D05CDB09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D527C-9AB0-39E7-7683-6D8C8684118B}"/>
                </a:ext>
              </a:extLst>
            </p:cNvPr>
            <p:cNvSpPr txBox="1"/>
            <p:nvPr/>
          </p:nvSpPr>
          <p:spPr>
            <a:xfrm>
              <a:off x="3392160" y="1887203"/>
              <a:ext cx="69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gas</a:t>
              </a:r>
            </a:p>
            <a:p>
              <a:pPr algn="l"/>
              <a:r>
                <a:rPr lang="en-US" dirty="0">
                  <a:latin typeface="+mn-lt"/>
                </a:rPr>
                <a:t>fees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73942-AAA2-2FDF-9C15-984F0C02BE83}"/>
              </a:ext>
            </a:extLst>
          </p:cNvPr>
          <p:cNvGrpSpPr/>
          <p:nvPr/>
        </p:nvGrpSpPr>
        <p:grpSpPr>
          <a:xfrm>
            <a:off x="670899" y="2057972"/>
            <a:ext cx="814647" cy="338554"/>
            <a:chOff x="3056720" y="1977680"/>
            <a:chExt cx="814647" cy="33855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2CF59B3-E0B2-810A-FF9A-EE6AA6DAE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273161-594C-7D4B-8E98-E68D97EEB9A1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CE955E-6DEA-A757-D78B-F7F82AE8FEA4}"/>
              </a:ext>
            </a:extLst>
          </p:cNvPr>
          <p:cNvGrpSpPr/>
          <p:nvPr/>
        </p:nvGrpSpPr>
        <p:grpSpPr>
          <a:xfrm>
            <a:off x="4782755" y="3321975"/>
            <a:ext cx="1211486" cy="707886"/>
            <a:chOff x="7137512" y="2140219"/>
            <a:chExt cx="679053" cy="70788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3A2A2E-4BC8-5757-9200-7115F0832ADC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7C9459-2F4E-121C-6C3F-875AF2914488}"/>
                </a:ext>
              </a:extLst>
            </p:cNvPr>
            <p:cNvSpPr txBox="1"/>
            <p:nvPr/>
          </p:nvSpPr>
          <p:spPr>
            <a:xfrm>
              <a:off x="7210236" y="2140219"/>
              <a:ext cx="545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execOp</a:t>
              </a:r>
              <a:endParaRPr lang="en-US" sz="2000" dirty="0">
                <a:latin typeface="+mn-lt"/>
              </a:endParaRPr>
            </a:p>
            <a:p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DAC5B-1D60-4141-93BE-8D426A8E35DD}"/>
              </a:ext>
            </a:extLst>
          </p:cNvPr>
          <p:cNvGrpSpPr/>
          <p:nvPr/>
        </p:nvGrpSpPr>
        <p:grpSpPr>
          <a:xfrm>
            <a:off x="4779130" y="2631413"/>
            <a:ext cx="1310679" cy="707886"/>
            <a:chOff x="7130154" y="2140219"/>
            <a:chExt cx="734653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DFAA13-8C38-4459-B71E-892F12B89673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C2DF00-93A4-4470-833D-00B7F2FF0567}"/>
                </a:ext>
              </a:extLst>
            </p:cNvPr>
            <p:cNvSpPr txBox="1"/>
            <p:nvPr/>
          </p:nvSpPr>
          <p:spPr>
            <a:xfrm>
              <a:off x="7130154" y="2140219"/>
              <a:ext cx="734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validateOp</a:t>
              </a:r>
              <a:endParaRPr lang="en-US" sz="2000" dirty="0">
                <a:latin typeface="+mn-lt"/>
              </a:endParaRPr>
            </a:p>
            <a:p>
              <a:pPr algn="ctr"/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6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4D3-3F11-958E-ACAA-4387BB59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 </a:t>
            </a:r>
            <a:r>
              <a:rPr lang="en-US" dirty="0" err="1"/>
              <a:t>validateOp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02CC6-F5E7-678F-8345-924762DE4941}"/>
              </a:ext>
            </a:extLst>
          </p:cNvPr>
          <p:cNvCxnSpPr>
            <a:cxnSpLocks/>
          </p:cNvCxnSpPr>
          <p:nvPr/>
        </p:nvCxnSpPr>
        <p:spPr>
          <a:xfrm>
            <a:off x="3165988" y="1229032"/>
            <a:ext cx="0" cy="260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9A9F26-C40A-13A1-D454-B30CC0244BE4}"/>
              </a:ext>
            </a:extLst>
          </p:cNvPr>
          <p:cNvSpPr txBox="1"/>
          <p:nvPr/>
        </p:nvSpPr>
        <p:spPr>
          <a:xfrm>
            <a:off x="457200" y="1120878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DC6D-6494-1C5C-8435-68B798DAEBA4}"/>
              </a:ext>
            </a:extLst>
          </p:cNvPr>
          <p:cNvSpPr txBox="1"/>
          <p:nvPr/>
        </p:nvSpPr>
        <p:spPr>
          <a:xfrm>
            <a:off x="4650658" y="11208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C04B-167F-66B4-37E8-BE36ECD1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853100"/>
            <a:ext cx="459941" cy="680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312CB2-C4CD-9CB8-BA89-C8A2589794AD}"/>
              </a:ext>
            </a:extLst>
          </p:cNvPr>
          <p:cNvSpPr/>
          <p:nvPr/>
        </p:nvSpPr>
        <p:spPr>
          <a:xfrm>
            <a:off x="5965015" y="1914746"/>
            <a:ext cx="2452830" cy="2472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085FB-53D9-59EC-9FFA-871246489FC8}"/>
              </a:ext>
            </a:extLst>
          </p:cNvPr>
          <p:cNvSpPr txBox="1"/>
          <p:nvPr/>
        </p:nvSpPr>
        <p:spPr>
          <a:xfrm>
            <a:off x="6136661" y="4285013"/>
            <a:ext cx="20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wallet (sender)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6BE45-16FB-2322-CE11-FC0C8EB2CAF5}"/>
              </a:ext>
            </a:extLst>
          </p:cNvPr>
          <p:cNvSpPr txBox="1"/>
          <p:nvPr/>
        </p:nvSpPr>
        <p:spPr>
          <a:xfrm>
            <a:off x="41380" y="253180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0C1B-9F70-A534-2402-EF741F8A695C}"/>
              </a:ext>
            </a:extLst>
          </p:cNvPr>
          <p:cNvSpPr/>
          <p:nvPr/>
        </p:nvSpPr>
        <p:spPr>
          <a:xfrm>
            <a:off x="1408475" y="2040806"/>
            <a:ext cx="1128247" cy="1321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7588-B578-0E90-3D23-32C5E02BC6AD}"/>
              </a:ext>
            </a:extLst>
          </p:cNvPr>
          <p:cNvSpPr txBox="1"/>
          <p:nvPr/>
        </p:nvSpPr>
        <p:spPr>
          <a:xfrm>
            <a:off x="1401136" y="3286729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E4E2D-2737-B3C6-86A9-E1CFD8430C0B}"/>
              </a:ext>
            </a:extLst>
          </p:cNvPr>
          <p:cNvSpPr txBox="1"/>
          <p:nvPr/>
        </p:nvSpPr>
        <p:spPr>
          <a:xfrm>
            <a:off x="6051397" y="1890674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assets:  X, Y,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D7D3-F930-1D7E-9167-E3208D4D0FD4}"/>
              </a:ext>
            </a:extLst>
          </p:cNvPr>
          <p:cNvSpPr txBox="1"/>
          <p:nvPr/>
        </p:nvSpPr>
        <p:spPr>
          <a:xfrm>
            <a:off x="5962173" y="2632502"/>
            <a:ext cx="2455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effectLst/>
                <a:latin typeface="+mn-lt"/>
              </a:rPr>
              <a:t>contract Wallet {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      function </a:t>
            </a:r>
            <a:r>
              <a:rPr lang="en-US" sz="1800" b="1" dirty="0" err="1">
                <a:latin typeface="+mn-lt"/>
              </a:rPr>
              <a:t>Validate</a:t>
            </a:r>
            <a:r>
              <a:rPr lang="en-US" sz="1800" b="1" i="0" dirty="0" err="1">
                <a:effectLst/>
                <a:latin typeface="+mn-lt"/>
              </a:rPr>
              <a:t>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dirty="0">
                <a:latin typeface="+mn-lt"/>
              </a:rPr>
              <a:t>     </a:t>
            </a:r>
            <a:r>
              <a:rPr lang="en-US" sz="1800" b="0" i="0" dirty="0">
                <a:effectLst/>
                <a:latin typeface="+mn-lt"/>
              </a:rPr>
              <a:t>function </a:t>
            </a:r>
            <a:r>
              <a:rPr lang="en-US" sz="1800" b="1" i="0" dirty="0" err="1">
                <a:effectLst/>
                <a:latin typeface="+mn-lt"/>
              </a:rPr>
              <a:t>execOp</a:t>
            </a:r>
            <a:r>
              <a:rPr lang="en-US" sz="1800" b="0" i="0" dirty="0">
                <a:effectLst/>
                <a:latin typeface="+mn-lt"/>
              </a:rPr>
              <a:t>(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b="0" i="0" dirty="0" err="1">
                <a:effectLst/>
                <a:latin typeface="+mn-lt"/>
              </a:rPr>
              <a:t>UserOperation</a:t>
            </a:r>
            <a:r>
              <a:rPr lang="en-US" sz="1800" b="0" i="0" dirty="0">
                <a:effectLst/>
                <a:latin typeface="+mn-lt"/>
              </a:rPr>
              <a:t> op);</a:t>
            </a:r>
          </a:p>
          <a:p>
            <a:pPr algn="l"/>
            <a:r>
              <a:rPr lang="en-US" sz="1800" b="0" i="0" dirty="0">
                <a:effectLst/>
                <a:latin typeface="+mn-lt"/>
              </a:rPr>
              <a:t>}</a:t>
            </a:r>
            <a:endParaRPr lang="en-US" sz="1800" dirty="0"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D5D762-3E8F-A7C6-F4CB-B9122E860599}"/>
              </a:ext>
            </a:extLst>
          </p:cNvPr>
          <p:cNvGrpSpPr/>
          <p:nvPr/>
        </p:nvGrpSpPr>
        <p:grpSpPr>
          <a:xfrm>
            <a:off x="2553316" y="1932654"/>
            <a:ext cx="979049" cy="718478"/>
            <a:chOff x="3162917" y="1932654"/>
            <a:chExt cx="979049" cy="7184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171DA4-0CED-FD4B-3000-4DB9E28F95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CD0FF-217C-31E2-0964-59A20E4E8B94}"/>
                </a:ext>
              </a:extLst>
            </p:cNvPr>
            <p:cNvSpPr txBox="1"/>
            <p:nvPr/>
          </p:nvSpPr>
          <p:spPr>
            <a:xfrm>
              <a:off x="3224983" y="1932654"/>
              <a:ext cx="45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13E97-BB3C-C530-6289-4EE2B45B20C4}"/>
                </a:ext>
              </a:extLst>
            </p:cNvPr>
            <p:cNvSpPr txBox="1"/>
            <p:nvPr/>
          </p:nvSpPr>
          <p:spPr>
            <a:xfrm>
              <a:off x="3179647" y="2281800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err="1">
                  <a:latin typeface="+mn-lt"/>
                </a:rPr>
                <a:t>UserOp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CD8DAD-1342-88CC-5842-1EFBDBE10F61}"/>
              </a:ext>
            </a:extLst>
          </p:cNvPr>
          <p:cNvGrpSpPr/>
          <p:nvPr/>
        </p:nvGrpSpPr>
        <p:grpSpPr>
          <a:xfrm>
            <a:off x="8329755" y="2140219"/>
            <a:ext cx="679053" cy="400110"/>
            <a:chOff x="7169548" y="2140219"/>
            <a:chExt cx="679053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46F541-F046-BB73-2F41-D8DA0F7ED792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EC45-35BD-BF62-38BC-16E389A34E7F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EC0FA-96CE-F97D-4A1F-E6368745F9E2}"/>
              </a:ext>
            </a:extLst>
          </p:cNvPr>
          <p:cNvGrpSpPr/>
          <p:nvPr/>
        </p:nvGrpSpPr>
        <p:grpSpPr>
          <a:xfrm>
            <a:off x="3440196" y="1890674"/>
            <a:ext cx="1491883" cy="2755094"/>
            <a:chOff x="3440196" y="1890674"/>
            <a:chExt cx="1491883" cy="2755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54EA2-C25F-349B-E558-16CA22387D33}"/>
                </a:ext>
              </a:extLst>
            </p:cNvPr>
            <p:cNvSpPr/>
            <p:nvPr/>
          </p:nvSpPr>
          <p:spPr>
            <a:xfrm>
              <a:off x="3551191" y="1890674"/>
              <a:ext cx="1269894" cy="190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69DB3B-CADC-33FB-7085-115B3342555E}"/>
                </a:ext>
              </a:extLst>
            </p:cNvPr>
            <p:cNvSpPr txBox="1"/>
            <p:nvPr/>
          </p:nvSpPr>
          <p:spPr>
            <a:xfrm>
              <a:off x="3440196" y="3814771"/>
              <a:ext cx="1491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EntryPoint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contract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A46E9A-0FC8-8FB4-C2F1-3DE48C70EF7D}"/>
              </a:ext>
            </a:extLst>
          </p:cNvPr>
          <p:cNvGrpSpPr/>
          <p:nvPr/>
        </p:nvGrpSpPr>
        <p:grpSpPr>
          <a:xfrm>
            <a:off x="4808407" y="1739437"/>
            <a:ext cx="1132048" cy="898708"/>
            <a:chOff x="4776453" y="844713"/>
            <a:chExt cx="1132048" cy="89870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D64E49-D8E3-F9A0-1131-321625127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453" y="1170956"/>
              <a:ext cx="11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E82C0-8D8D-E41B-7CCF-B37096EA3615}"/>
                </a:ext>
              </a:extLst>
            </p:cNvPr>
            <p:cNvSpPr txBox="1"/>
            <p:nvPr/>
          </p:nvSpPr>
          <p:spPr>
            <a:xfrm>
              <a:off x="4896621" y="844713"/>
              <a:ext cx="1011880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deposit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latin typeface="+mn-lt"/>
                </a:rPr>
                <a:t>max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gas fees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7750C-C87E-5714-7C44-2DD752C2FA03}"/>
              </a:ext>
            </a:extLst>
          </p:cNvPr>
          <p:cNvGrpSpPr/>
          <p:nvPr/>
        </p:nvGrpSpPr>
        <p:grpSpPr>
          <a:xfrm flipH="1">
            <a:off x="2571530" y="2699863"/>
            <a:ext cx="979049" cy="830997"/>
            <a:chOff x="3162917" y="1887203"/>
            <a:chExt cx="979049" cy="83099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B668359-8978-D05A-AEAE-1D05CDB09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D527C-9AB0-39E7-7683-6D8C8684118B}"/>
                </a:ext>
              </a:extLst>
            </p:cNvPr>
            <p:cNvSpPr txBox="1"/>
            <p:nvPr/>
          </p:nvSpPr>
          <p:spPr>
            <a:xfrm>
              <a:off x="3392160" y="1887203"/>
              <a:ext cx="69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gas</a:t>
              </a:r>
            </a:p>
            <a:p>
              <a:pPr algn="l"/>
              <a:r>
                <a:rPr lang="en-US" dirty="0">
                  <a:latin typeface="+mn-lt"/>
                </a:rPr>
                <a:t>fees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73942-AAA2-2FDF-9C15-984F0C02BE83}"/>
              </a:ext>
            </a:extLst>
          </p:cNvPr>
          <p:cNvGrpSpPr/>
          <p:nvPr/>
        </p:nvGrpSpPr>
        <p:grpSpPr>
          <a:xfrm>
            <a:off x="670899" y="2057972"/>
            <a:ext cx="814647" cy="338554"/>
            <a:chOff x="3056720" y="1977680"/>
            <a:chExt cx="814647" cy="33855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2CF59B3-E0B2-810A-FF9A-EE6AA6DAE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273161-594C-7D4B-8E98-E68D97EEB9A1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CE955E-6DEA-A757-D78B-F7F82AE8FEA4}"/>
              </a:ext>
            </a:extLst>
          </p:cNvPr>
          <p:cNvGrpSpPr/>
          <p:nvPr/>
        </p:nvGrpSpPr>
        <p:grpSpPr>
          <a:xfrm>
            <a:off x="4782755" y="3321975"/>
            <a:ext cx="1211486" cy="707886"/>
            <a:chOff x="7137512" y="2140219"/>
            <a:chExt cx="679053" cy="70788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3A2A2E-4BC8-5757-9200-7115F0832ADC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7C9459-2F4E-121C-6C3F-875AF2914488}"/>
                </a:ext>
              </a:extLst>
            </p:cNvPr>
            <p:cNvSpPr txBox="1"/>
            <p:nvPr/>
          </p:nvSpPr>
          <p:spPr>
            <a:xfrm>
              <a:off x="7210236" y="2140219"/>
              <a:ext cx="5455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execOp</a:t>
              </a:r>
              <a:endParaRPr lang="en-US" sz="2000" dirty="0">
                <a:latin typeface="+mn-lt"/>
              </a:endParaRPr>
            </a:p>
            <a:p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DAC5B-1D60-4141-93BE-8D426A8E35DD}"/>
              </a:ext>
            </a:extLst>
          </p:cNvPr>
          <p:cNvGrpSpPr/>
          <p:nvPr/>
        </p:nvGrpSpPr>
        <p:grpSpPr>
          <a:xfrm>
            <a:off x="4779130" y="2631413"/>
            <a:ext cx="1310679" cy="707886"/>
            <a:chOff x="7130154" y="2140219"/>
            <a:chExt cx="734653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DFAA13-8C38-4459-B71E-892F12B89673}"/>
                </a:ext>
              </a:extLst>
            </p:cNvPr>
            <p:cNvCxnSpPr>
              <a:cxnSpLocks/>
            </p:cNvCxnSpPr>
            <p:nvPr/>
          </p:nvCxnSpPr>
          <p:spPr>
            <a:xfrm>
              <a:off x="7137512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C2DF00-93A4-4470-833D-00B7F2FF0567}"/>
                </a:ext>
              </a:extLst>
            </p:cNvPr>
            <p:cNvSpPr txBox="1"/>
            <p:nvPr/>
          </p:nvSpPr>
          <p:spPr>
            <a:xfrm>
              <a:off x="7130154" y="2140219"/>
              <a:ext cx="734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</a:rPr>
                <a:t>validateOp</a:t>
              </a:r>
              <a:endParaRPr lang="en-US" sz="2000" dirty="0">
                <a:latin typeface="+mn-lt"/>
              </a:endParaRPr>
            </a:p>
            <a:p>
              <a:pPr algn="ctr"/>
              <a:r>
                <a:rPr lang="en-US" sz="2000" dirty="0" err="1">
                  <a:latin typeface="+mn-lt"/>
                </a:rPr>
                <a:t>UserOp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94C2AC0-90D0-7BC0-0752-39CD303B5DB6}"/>
              </a:ext>
            </a:extLst>
          </p:cNvPr>
          <p:cNvSpPr/>
          <p:nvPr/>
        </p:nvSpPr>
        <p:spPr>
          <a:xfrm>
            <a:off x="98532" y="3312438"/>
            <a:ext cx="8962870" cy="17576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dirty="0" err="1"/>
              <a:t>EntryPoint</a:t>
            </a:r>
            <a:r>
              <a:rPr lang="en-US" dirty="0"/>
              <a:t> steps:   (simplified)</a:t>
            </a:r>
          </a:p>
          <a:p>
            <a:pPr lvl="1"/>
            <a:r>
              <a:rPr lang="en-US" dirty="0"/>
              <a:t>step 1: call </a:t>
            </a:r>
            <a:r>
              <a:rPr lang="en-US" b="1" dirty="0" err="1"/>
              <a:t>validateOp</a:t>
            </a:r>
            <a:r>
              <a:rPr lang="en-US" b="1" dirty="0"/>
              <a:t>(</a:t>
            </a:r>
            <a:r>
              <a:rPr lang="en-US" b="1" dirty="0" err="1"/>
              <a:t>UserOp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step 2: if fail, stop and Bundler pays the gas</a:t>
            </a:r>
          </a:p>
          <a:p>
            <a:pPr lvl="1"/>
            <a:r>
              <a:rPr lang="en-US" dirty="0"/>
              <a:t>step 3: call </a:t>
            </a:r>
            <a:r>
              <a:rPr lang="en-US" b="1" dirty="0" err="1"/>
              <a:t>ExecOp</a:t>
            </a:r>
            <a:r>
              <a:rPr lang="en-US" b="1" dirty="0"/>
              <a:t>(</a:t>
            </a:r>
            <a:r>
              <a:rPr lang="en-US" b="1" dirty="0" err="1"/>
              <a:t>UserOp</a:t>
            </a:r>
            <a:r>
              <a:rPr lang="en-US" b="1" dirty="0"/>
              <a:t>),</a:t>
            </a:r>
            <a:r>
              <a:rPr lang="en-US" dirty="0"/>
              <a:t> and Wallet reimburses Bundler for gas</a:t>
            </a:r>
          </a:p>
        </p:txBody>
      </p:sp>
    </p:spTree>
    <p:extLst>
      <p:ext uri="{BB962C8B-B14F-4D97-AF65-F5344CB8AC3E}">
        <p14:creationId xmlns:p14="http://schemas.microsoft.com/office/powerpoint/2010/main" val="193875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EF01-06D9-C361-61AC-11A04616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problems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56EA-0BB2-A941-1EAF-B87B4DE7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331"/>
            <a:ext cx="8519652" cy="29097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Need to ensure that Wallet does not execute op in </a:t>
            </a:r>
            <a:r>
              <a:rPr lang="en-US" b="1" dirty="0" err="1"/>
              <a:t>validateOp</a:t>
            </a:r>
            <a:endParaRPr lang="en-US" b="1" dirty="0"/>
          </a:p>
          <a:p>
            <a:pPr marL="0" indent="0">
              <a:spcBef>
                <a:spcPts val="800"/>
              </a:spcBef>
              <a:buNone/>
            </a:pPr>
            <a:r>
              <a:rPr lang="en-US" b="1" dirty="0"/>
              <a:t>	⇒  </a:t>
            </a:r>
            <a:r>
              <a:rPr lang="en-US" dirty="0"/>
              <a:t>Bundler will be stuck with execution fees</a:t>
            </a:r>
          </a:p>
          <a:p>
            <a:pPr marL="0" indent="0">
              <a:spcBef>
                <a:spcPts val="2000"/>
              </a:spcBef>
              <a:buNone/>
              <a:tabLst>
                <a:tab pos="449263" algn="l"/>
                <a:tab pos="908050" algn="l"/>
              </a:tabLst>
            </a:pPr>
            <a:r>
              <a:rPr lang="en-US" dirty="0"/>
              <a:t>2. Before issuing Tx, Bundler needs to run </a:t>
            </a:r>
            <a:r>
              <a:rPr lang="en-US" b="1" dirty="0" err="1"/>
              <a:t>validateOp</a:t>
            </a:r>
            <a:r>
              <a:rPr lang="en-US" dirty="0"/>
              <a:t> in its head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a.k.a</a:t>
            </a:r>
            <a:r>
              <a:rPr lang="en-US" dirty="0"/>
              <a:t> simulates </a:t>
            </a:r>
            <a:r>
              <a:rPr lang="en-US" dirty="0" err="1"/>
              <a:t>validateOp</a:t>
            </a:r>
            <a:r>
              <a:rPr lang="en-US" dirty="0"/>
              <a:t>) to ensure that </a:t>
            </a:r>
            <a:r>
              <a:rPr lang="en-US" dirty="0" err="1"/>
              <a:t>UserOp</a:t>
            </a:r>
            <a:r>
              <a:rPr lang="en-US" dirty="0"/>
              <a:t> is valid</a:t>
            </a:r>
          </a:p>
          <a:p>
            <a:pPr marL="0" indent="0">
              <a:spcBef>
                <a:spcPts val="800"/>
              </a:spcBef>
              <a:buNone/>
              <a:tabLst>
                <a:tab pos="449263" algn="l"/>
                <a:tab pos="908050" algn="l"/>
              </a:tabLst>
            </a:pPr>
            <a:r>
              <a:rPr lang="en-US" dirty="0"/>
              <a:t>	⇒	need to ensure that simulation and on-chain execution of 				</a:t>
            </a:r>
            <a:r>
              <a:rPr lang="en-US" b="1" dirty="0" err="1"/>
              <a:t>validateOp</a:t>
            </a:r>
            <a:r>
              <a:rPr lang="en-US" dirty="0"/>
              <a:t> produce the same 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5D152-94DC-1E81-9F8A-FEB7027A24A3}"/>
              </a:ext>
            </a:extLst>
          </p:cNvPr>
          <p:cNvSpPr txBox="1"/>
          <p:nvPr/>
        </p:nvSpPr>
        <p:spPr>
          <a:xfrm>
            <a:off x="457200" y="4114882"/>
            <a:ext cx="8313943" cy="946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Solution: </a:t>
            </a:r>
            <a:r>
              <a:rPr lang="en-US" b="1" dirty="0" err="1">
                <a:latin typeface="+mn-lt"/>
              </a:rPr>
              <a:t>validateOp</a:t>
            </a:r>
            <a:r>
              <a:rPr lang="en-US" dirty="0">
                <a:latin typeface="+mn-lt"/>
              </a:rPr>
              <a:t> is restricted in what EVM opcodes it can use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+mn-lt"/>
              </a:rPr>
              <a:t>	[</a:t>
            </a:r>
            <a:r>
              <a:rPr lang="en-US" b="1" dirty="0" err="1">
                <a:latin typeface="+mn-lt"/>
              </a:rPr>
              <a:t>execOp</a:t>
            </a:r>
            <a:r>
              <a:rPr lang="en-US" dirty="0">
                <a:latin typeface="+mn-lt"/>
              </a:rPr>
              <a:t> is not restricted because Wallet is paying gas fees]</a:t>
            </a:r>
          </a:p>
        </p:txBody>
      </p:sp>
    </p:spTree>
    <p:extLst>
      <p:ext uri="{BB962C8B-B14F-4D97-AF65-F5344CB8AC3E}">
        <p14:creationId xmlns:p14="http://schemas.microsoft.com/office/powerpoint/2010/main" val="760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A4D3-3F11-958E-ACAA-4387BB59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Bundling and Paymasters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C02CC6-F5E7-678F-8345-924762DE4941}"/>
              </a:ext>
            </a:extLst>
          </p:cNvPr>
          <p:cNvCxnSpPr>
            <a:cxnSpLocks/>
          </p:cNvCxnSpPr>
          <p:nvPr/>
        </p:nvCxnSpPr>
        <p:spPr>
          <a:xfrm>
            <a:off x="3165988" y="1057581"/>
            <a:ext cx="0" cy="331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9A9F26-C40A-13A1-D454-B30CC0244BE4}"/>
              </a:ext>
            </a:extLst>
          </p:cNvPr>
          <p:cNvSpPr txBox="1"/>
          <p:nvPr/>
        </p:nvSpPr>
        <p:spPr>
          <a:xfrm>
            <a:off x="457200" y="9494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off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4DC6D-6494-1C5C-8435-68B798DAEBA4}"/>
              </a:ext>
            </a:extLst>
          </p:cNvPr>
          <p:cNvSpPr txBox="1"/>
          <p:nvPr/>
        </p:nvSpPr>
        <p:spPr>
          <a:xfrm>
            <a:off x="4650658" y="949427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on chain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C04B-167F-66B4-37E8-BE36ECD1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1495907"/>
            <a:ext cx="459941" cy="6803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D90C1B-9F70-A534-2402-EF741F8A695C}"/>
              </a:ext>
            </a:extLst>
          </p:cNvPr>
          <p:cNvSpPr/>
          <p:nvPr/>
        </p:nvSpPr>
        <p:spPr>
          <a:xfrm>
            <a:off x="1408475" y="1683612"/>
            <a:ext cx="1128247" cy="21492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7588-B578-0E90-3D23-32C5E02BC6AD}"/>
              </a:ext>
            </a:extLst>
          </p:cNvPr>
          <p:cNvSpPr txBox="1"/>
          <p:nvPr/>
        </p:nvSpPr>
        <p:spPr>
          <a:xfrm>
            <a:off x="1400516" y="3770505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Bundler</a:t>
            </a:r>
          </a:p>
          <a:p>
            <a:pPr algn="ctr"/>
            <a:r>
              <a:rPr lang="en-US" dirty="0">
                <a:latin typeface="+mn-lt"/>
              </a:rPr>
              <a:t>(relay)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D5D762-3E8F-A7C6-F4CB-B9122E860599}"/>
              </a:ext>
            </a:extLst>
          </p:cNvPr>
          <p:cNvGrpSpPr/>
          <p:nvPr/>
        </p:nvGrpSpPr>
        <p:grpSpPr>
          <a:xfrm>
            <a:off x="2487566" y="1575461"/>
            <a:ext cx="1125093" cy="718478"/>
            <a:chOff x="3097167" y="1932654"/>
            <a:chExt cx="1125093" cy="71847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171DA4-0CED-FD4B-3000-4DB9E28F95AD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9CD0FF-217C-31E2-0964-59A20E4E8B94}"/>
                </a:ext>
              </a:extLst>
            </p:cNvPr>
            <p:cNvSpPr txBox="1"/>
            <p:nvPr/>
          </p:nvSpPr>
          <p:spPr>
            <a:xfrm>
              <a:off x="3097167" y="1932654"/>
              <a:ext cx="100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one Tx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613E97-BB3C-C530-6289-4EE2B45B20C4}"/>
                </a:ext>
              </a:extLst>
            </p:cNvPr>
            <p:cNvSpPr txBox="1"/>
            <p:nvPr/>
          </p:nvSpPr>
          <p:spPr>
            <a:xfrm>
              <a:off x="3100991" y="2281800"/>
              <a:ext cx="1121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err="1">
                  <a:latin typeface="+mn-lt"/>
                </a:rPr>
                <a:t>UserOps</a:t>
              </a:r>
              <a:r>
                <a:rPr lang="en-US" sz="1800" dirty="0">
                  <a:latin typeface="+mn-lt"/>
                </a:rPr>
                <a:t>[]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EC0FA-96CE-F97D-4A1F-E6368745F9E2}"/>
              </a:ext>
            </a:extLst>
          </p:cNvPr>
          <p:cNvGrpSpPr/>
          <p:nvPr/>
        </p:nvGrpSpPr>
        <p:grpSpPr>
          <a:xfrm>
            <a:off x="3440196" y="1533481"/>
            <a:ext cx="1491883" cy="2755094"/>
            <a:chOff x="3440196" y="1890674"/>
            <a:chExt cx="1491883" cy="27550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54EA2-C25F-349B-E558-16CA22387D33}"/>
                </a:ext>
              </a:extLst>
            </p:cNvPr>
            <p:cNvSpPr/>
            <p:nvPr/>
          </p:nvSpPr>
          <p:spPr>
            <a:xfrm>
              <a:off x="3551191" y="1890674"/>
              <a:ext cx="1269894" cy="190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69DB3B-CADC-33FB-7085-115B3342555E}"/>
                </a:ext>
              </a:extLst>
            </p:cNvPr>
            <p:cNvSpPr txBox="1"/>
            <p:nvPr/>
          </p:nvSpPr>
          <p:spPr>
            <a:xfrm>
              <a:off x="3440196" y="3814771"/>
              <a:ext cx="1491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EntryPoint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contract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B7750C-C87E-5714-7C44-2DD752C2FA03}"/>
              </a:ext>
            </a:extLst>
          </p:cNvPr>
          <p:cNvGrpSpPr/>
          <p:nvPr/>
        </p:nvGrpSpPr>
        <p:grpSpPr>
          <a:xfrm flipH="1">
            <a:off x="2571530" y="2342670"/>
            <a:ext cx="979049" cy="830997"/>
            <a:chOff x="3162917" y="1887203"/>
            <a:chExt cx="979049" cy="83099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B668359-8978-D05A-AEAE-1D05CDB09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9790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3D527C-9AB0-39E7-7683-6D8C8684118B}"/>
                </a:ext>
              </a:extLst>
            </p:cNvPr>
            <p:cNvSpPr txBox="1"/>
            <p:nvPr/>
          </p:nvSpPr>
          <p:spPr>
            <a:xfrm>
              <a:off x="3392160" y="1887203"/>
              <a:ext cx="69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gas</a:t>
              </a:r>
            </a:p>
            <a:p>
              <a:pPr algn="l"/>
              <a:r>
                <a:rPr lang="en-US" dirty="0">
                  <a:latin typeface="+mn-lt"/>
                </a:rPr>
                <a:t>fees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273942-AAA2-2FDF-9C15-984F0C02BE83}"/>
              </a:ext>
            </a:extLst>
          </p:cNvPr>
          <p:cNvGrpSpPr/>
          <p:nvPr/>
        </p:nvGrpSpPr>
        <p:grpSpPr>
          <a:xfrm>
            <a:off x="670899" y="1700779"/>
            <a:ext cx="814647" cy="338554"/>
            <a:chOff x="3056720" y="1977680"/>
            <a:chExt cx="814647" cy="33855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2CF59B3-E0B2-810A-FF9A-EE6AA6DAEDD6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273161-594C-7D4B-8E98-E68D97EEB9A1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6EF9698-E26D-8241-C9F2-BD1EC4217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1" y="3152472"/>
            <a:ext cx="459941" cy="6803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282EEE-E7F2-DE77-02BB-1185A24AD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79" y="2337932"/>
            <a:ext cx="360445" cy="6214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75E224C-239E-94C3-256C-6AB8FE696338}"/>
              </a:ext>
            </a:extLst>
          </p:cNvPr>
          <p:cNvGrpSpPr/>
          <p:nvPr/>
        </p:nvGrpSpPr>
        <p:grpSpPr>
          <a:xfrm>
            <a:off x="673589" y="2355534"/>
            <a:ext cx="814647" cy="338554"/>
            <a:chOff x="3056720" y="1977680"/>
            <a:chExt cx="814647" cy="33855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A4E7C5-C7BE-4D8C-A585-005F0B5D777A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CA445C-3BCE-4593-26A8-54B6D6EA4569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5B6866-7DA4-4ABA-F63A-7B7AF83E29DB}"/>
              </a:ext>
            </a:extLst>
          </p:cNvPr>
          <p:cNvGrpSpPr/>
          <p:nvPr/>
        </p:nvGrpSpPr>
        <p:grpSpPr>
          <a:xfrm>
            <a:off x="686519" y="3196733"/>
            <a:ext cx="814647" cy="338554"/>
            <a:chOff x="3056720" y="1977680"/>
            <a:chExt cx="814647" cy="33855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8FA8849-9AFB-9ED1-65AA-5456AB50040F}"/>
                </a:ext>
              </a:extLst>
            </p:cNvPr>
            <p:cNvCxnSpPr>
              <a:cxnSpLocks/>
            </p:cNvCxnSpPr>
            <p:nvPr/>
          </p:nvCxnSpPr>
          <p:spPr>
            <a:xfrm>
              <a:off x="3162917" y="2294826"/>
              <a:ext cx="62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EDC824-832F-6C9B-C93F-7990B3549A8F}"/>
                </a:ext>
              </a:extLst>
            </p:cNvPr>
            <p:cNvSpPr txBox="1"/>
            <p:nvPr/>
          </p:nvSpPr>
          <p:spPr>
            <a:xfrm>
              <a:off x="3056720" y="197768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err="1">
                  <a:latin typeface="+mn-lt"/>
                </a:rPr>
                <a:t>UserOp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02744A6-9117-0D18-5EEA-BB1485F2F71E}"/>
              </a:ext>
            </a:extLst>
          </p:cNvPr>
          <p:cNvSpPr/>
          <p:nvPr/>
        </p:nvSpPr>
        <p:spPr>
          <a:xfrm>
            <a:off x="6321959" y="1452277"/>
            <a:ext cx="1009013" cy="623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Alice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Wallet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BB2FD8-51DB-2F64-C742-417044204EE6}"/>
              </a:ext>
            </a:extLst>
          </p:cNvPr>
          <p:cNvSpPr/>
          <p:nvPr/>
        </p:nvSpPr>
        <p:spPr>
          <a:xfrm>
            <a:off x="6340174" y="2228805"/>
            <a:ext cx="1009013" cy="623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Bob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Wallet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BB3277-F263-3C51-D53C-76CBB3968985}"/>
              </a:ext>
            </a:extLst>
          </p:cNvPr>
          <p:cNvSpPr/>
          <p:nvPr/>
        </p:nvSpPr>
        <p:spPr>
          <a:xfrm>
            <a:off x="6321959" y="3005332"/>
            <a:ext cx="1009013" cy="623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Carol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Wallet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99B4E5-9591-1019-4DD7-D9D044DA69BF}"/>
              </a:ext>
            </a:extLst>
          </p:cNvPr>
          <p:cNvGrpSpPr/>
          <p:nvPr/>
        </p:nvGrpSpPr>
        <p:grpSpPr>
          <a:xfrm>
            <a:off x="4821085" y="1533481"/>
            <a:ext cx="1509071" cy="1873456"/>
            <a:chOff x="4821085" y="1890674"/>
            <a:chExt cx="1509071" cy="187345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767FEC4-7589-278B-75A6-E6F228037DDC}"/>
                </a:ext>
              </a:extLst>
            </p:cNvPr>
            <p:cNvCxnSpPr/>
            <p:nvPr/>
          </p:nvCxnSpPr>
          <p:spPr>
            <a:xfrm flipH="1">
              <a:off x="4821085" y="1890674"/>
              <a:ext cx="1500874" cy="1672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3CA653A-2388-31BA-0553-E2B7085F7D9E}"/>
                </a:ext>
              </a:extLst>
            </p:cNvPr>
            <p:cNvCxnSpPr/>
            <p:nvPr/>
          </p:nvCxnSpPr>
          <p:spPr>
            <a:xfrm flipH="1">
              <a:off x="4821085" y="2072044"/>
              <a:ext cx="1500874" cy="167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09ACF56-CAFA-7245-13BA-144856BBCDD1}"/>
                </a:ext>
              </a:extLst>
            </p:cNvPr>
            <p:cNvCxnSpPr/>
            <p:nvPr/>
          </p:nvCxnSpPr>
          <p:spPr>
            <a:xfrm flipH="1">
              <a:off x="4821085" y="2242875"/>
              <a:ext cx="1500874" cy="167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FCB53D9-4BA4-E8F3-3461-1C1A2D59D7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911" y="2733328"/>
              <a:ext cx="1482048" cy="75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EE1B46A-7A32-B01F-6E86-C3CDA14AB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911" y="2893757"/>
              <a:ext cx="1482048" cy="757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2BBFC4E-CB4B-1427-B59A-DD4AEAD79E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300" y="3067558"/>
              <a:ext cx="1482048" cy="757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BA06710-3C1C-573C-5F2F-F290D4FE6B1B}"/>
                </a:ext>
              </a:extLst>
            </p:cNvPr>
            <p:cNvCxnSpPr/>
            <p:nvPr/>
          </p:nvCxnSpPr>
          <p:spPr>
            <a:xfrm flipH="1" flipV="1">
              <a:off x="4839300" y="3362461"/>
              <a:ext cx="1482659" cy="1057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472E57D-30C3-DE48-10B1-DC30819E3B4E}"/>
                </a:ext>
              </a:extLst>
            </p:cNvPr>
            <p:cNvCxnSpPr/>
            <p:nvPr/>
          </p:nvCxnSpPr>
          <p:spPr>
            <a:xfrm flipH="1" flipV="1">
              <a:off x="4839300" y="3515745"/>
              <a:ext cx="1482659" cy="10573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8705918-FEDE-9457-2C2B-C570F54133EF}"/>
                </a:ext>
              </a:extLst>
            </p:cNvPr>
            <p:cNvCxnSpPr/>
            <p:nvPr/>
          </p:nvCxnSpPr>
          <p:spPr>
            <a:xfrm flipH="1" flipV="1">
              <a:off x="4847497" y="3658393"/>
              <a:ext cx="1482659" cy="10573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3470E7-D28C-66E3-05DE-B50C287A34C7}"/>
              </a:ext>
            </a:extLst>
          </p:cNvPr>
          <p:cNvGrpSpPr/>
          <p:nvPr/>
        </p:nvGrpSpPr>
        <p:grpSpPr>
          <a:xfrm>
            <a:off x="7349187" y="1349582"/>
            <a:ext cx="679053" cy="400110"/>
            <a:chOff x="7169548" y="2140219"/>
            <a:chExt cx="679053" cy="400110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CD10B93-F7F6-D536-A9DF-0F1F8EEA262A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5E0B6B-A414-7F29-69DE-3CF15B13BA0E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0D51962-6AB3-8F3F-E1E7-CE1F2EBA1F4B}"/>
              </a:ext>
            </a:extLst>
          </p:cNvPr>
          <p:cNvGrpSpPr/>
          <p:nvPr/>
        </p:nvGrpSpPr>
        <p:grpSpPr>
          <a:xfrm>
            <a:off x="7367402" y="2214672"/>
            <a:ext cx="679053" cy="400110"/>
            <a:chOff x="7169548" y="2140219"/>
            <a:chExt cx="679053" cy="400110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34ADE81-1D99-7492-96C2-41DC86BEF5AE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1E683F-5A76-FD84-76AA-33C76A7B1FF6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7DEF35-7CB7-B130-7822-960273D94524}"/>
              </a:ext>
            </a:extLst>
          </p:cNvPr>
          <p:cNvGrpSpPr/>
          <p:nvPr/>
        </p:nvGrpSpPr>
        <p:grpSpPr>
          <a:xfrm>
            <a:off x="7349187" y="3001031"/>
            <a:ext cx="679053" cy="400110"/>
            <a:chOff x="7169548" y="2140219"/>
            <a:chExt cx="679053" cy="4001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E67E533-1CEB-6859-B149-603820DAB928}"/>
                </a:ext>
              </a:extLst>
            </p:cNvPr>
            <p:cNvCxnSpPr>
              <a:cxnSpLocks/>
            </p:cNvCxnSpPr>
            <p:nvPr/>
          </p:nvCxnSpPr>
          <p:spPr>
            <a:xfrm>
              <a:off x="7169548" y="2492087"/>
              <a:ext cx="67905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7702D7-6934-48FF-312D-0D61EA0FB648}"/>
                </a:ext>
              </a:extLst>
            </p:cNvPr>
            <p:cNvSpPr txBox="1"/>
            <p:nvPr/>
          </p:nvSpPr>
          <p:spPr>
            <a:xfrm>
              <a:off x="7242270" y="2140219"/>
              <a:ext cx="533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call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9D8E7F-F257-4E6A-1A9B-5697FCFF0BC1}"/>
              </a:ext>
            </a:extLst>
          </p:cNvPr>
          <p:cNvGrpSpPr/>
          <p:nvPr/>
        </p:nvGrpSpPr>
        <p:grpSpPr>
          <a:xfrm>
            <a:off x="4847497" y="3457578"/>
            <a:ext cx="3988049" cy="1543603"/>
            <a:chOff x="4847497" y="3843340"/>
            <a:chExt cx="3988049" cy="154360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6D037C6-8AA5-B03E-340D-5FDC44FB8346}"/>
                </a:ext>
              </a:extLst>
            </p:cNvPr>
            <p:cNvGrpSpPr/>
            <p:nvPr/>
          </p:nvGrpSpPr>
          <p:grpSpPr>
            <a:xfrm>
              <a:off x="6321348" y="4166039"/>
              <a:ext cx="2514198" cy="1220904"/>
              <a:chOff x="3627339" y="3175786"/>
              <a:chExt cx="2514198" cy="122090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A8D4759-D382-D456-2534-A277AF57E73B}"/>
                  </a:ext>
                </a:extLst>
              </p:cNvPr>
              <p:cNvSpPr/>
              <p:nvPr/>
            </p:nvSpPr>
            <p:spPr>
              <a:xfrm>
                <a:off x="3627339" y="3175786"/>
                <a:ext cx="2455671" cy="920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942065B-DE48-E890-0100-182EA2EE144F}"/>
                  </a:ext>
                </a:extLst>
              </p:cNvPr>
              <p:cNvSpPr txBox="1"/>
              <p:nvPr/>
            </p:nvSpPr>
            <p:spPr>
              <a:xfrm>
                <a:off x="3685865" y="3196361"/>
                <a:ext cx="245567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Paymaster:</a:t>
                </a:r>
              </a:p>
              <a:p>
                <a:r>
                  <a:rPr lang="en-US" sz="1800" b="0" i="0" dirty="0">
                    <a:effectLst/>
                    <a:latin typeface="+mn-lt"/>
                  </a:rPr>
                  <a:t>function </a:t>
                </a:r>
                <a:r>
                  <a:rPr lang="en-US" sz="1800" b="1" i="0" dirty="0" err="1">
                    <a:effectLst/>
                    <a:latin typeface="+mn-lt"/>
                  </a:rPr>
                  <a:t>AgreeToPay</a:t>
                </a:r>
                <a:r>
                  <a:rPr lang="en-US" sz="1800" b="0" i="0" dirty="0">
                    <a:effectLst/>
                    <a:latin typeface="+mn-lt"/>
                  </a:rPr>
                  <a:t>(</a:t>
                </a:r>
              </a:p>
              <a:p>
                <a:r>
                  <a:rPr lang="en-US" sz="1800" dirty="0">
                    <a:latin typeface="+mn-lt"/>
                  </a:rPr>
                  <a:t>	</a:t>
                </a:r>
                <a:r>
                  <a:rPr lang="en-US" sz="1800" b="0" i="0" dirty="0" err="1">
                    <a:effectLst/>
                    <a:latin typeface="+mn-lt"/>
                  </a:rPr>
                  <a:t>UserOperation</a:t>
                </a:r>
                <a:r>
                  <a:rPr lang="en-US" sz="1800" b="0" i="0" dirty="0">
                    <a:effectLst/>
                    <a:latin typeface="+mn-lt"/>
                  </a:rPr>
                  <a:t> op);</a:t>
                </a:r>
              </a:p>
              <a:p>
                <a:endParaRPr lang="en-US" sz="1800" dirty="0">
                  <a:latin typeface="+mn-lt"/>
                </a:endParaRP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FED3FC5-C65A-82FC-A0E3-6E83B18B102C}"/>
                </a:ext>
              </a:extLst>
            </p:cNvPr>
            <p:cNvCxnSpPr>
              <a:cxnSpLocks/>
            </p:cNvCxnSpPr>
            <p:nvPr/>
          </p:nvCxnSpPr>
          <p:spPr>
            <a:xfrm>
              <a:off x="4847497" y="3843340"/>
              <a:ext cx="1441147" cy="6309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51C6A26-B92D-B8F8-375B-54590464B6A2}"/>
              </a:ext>
            </a:extLst>
          </p:cNvPr>
          <p:cNvSpPr txBox="1"/>
          <p:nvPr/>
        </p:nvSpPr>
        <p:spPr>
          <a:xfrm>
            <a:off x="160677" y="4701518"/>
            <a:ext cx="654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 usual, Users pay Bundler a fee to be placed in Tx</a:t>
            </a:r>
          </a:p>
        </p:txBody>
      </p:sp>
    </p:spTree>
    <p:extLst>
      <p:ext uri="{BB962C8B-B14F-4D97-AF65-F5344CB8AC3E}">
        <p14:creationId xmlns:p14="http://schemas.microsoft.com/office/powerpoint/2010/main" val="31932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5E8D-6BDB-A8E3-9B74-70C48921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Very complex … is this real?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C7E1-AF82-B259-A182-AA3A69B2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Bundler’s already exists, such as Pimlico</a:t>
            </a:r>
          </a:p>
          <a:p>
            <a:endParaRPr lang="en-US" dirty="0"/>
          </a:p>
          <a:p>
            <a:r>
              <a:rPr lang="en-US" dirty="0"/>
              <a:t>Simple Tx now consume a lot of gas:</a:t>
            </a:r>
          </a:p>
          <a:p>
            <a:pPr lvl="1"/>
            <a:r>
              <a:rPr lang="en-US" dirty="0"/>
              <a:t>Simple ETH transfer from </a:t>
            </a:r>
            <a:r>
              <a:rPr lang="en-US" dirty="0" err="1"/>
              <a:t>Alice⇾Bob</a:t>
            </a:r>
            <a:r>
              <a:rPr lang="en-US" dirty="0"/>
              <a:t>:  4X more expensive</a:t>
            </a:r>
          </a:p>
          <a:p>
            <a:pPr lvl="1"/>
            <a:r>
              <a:rPr lang="en-US" dirty="0"/>
              <a:t>ERC20 transfer from </a:t>
            </a:r>
            <a:r>
              <a:rPr lang="en-US" dirty="0" err="1"/>
              <a:t>Alice⇾Bob</a:t>
            </a:r>
            <a:r>
              <a:rPr lang="en-US" dirty="0"/>
              <a:t>:  2X more expensive</a:t>
            </a:r>
          </a:p>
          <a:p>
            <a:pPr lvl="1"/>
            <a:r>
              <a:rPr lang="en-US" dirty="0"/>
              <a:t>Recall:  gas on L2 is not as expensive as gas on Ethereum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Main reason for adoption:</a:t>
            </a:r>
          </a:p>
          <a:p>
            <a:pPr marL="400050"/>
            <a:r>
              <a:rPr lang="en-US" dirty="0"/>
              <a:t>Can be deployed now with no changes to </a:t>
            </a:r>
            <a:r>
              <a:rPr lang="en-US" dirty="0" err="1"/>
              <a:t>dApps</a:t>
            </a:r>
            <a:r>
              <a:rPr lang="en-US" dirty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116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2D21-D9A4-7E03-3E63-0DE713CD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D206E-AB20-4430-D598-ACE7F3C3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04351"/>
            <a:ext cx="3994073" cy="23494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5939C-2667-39D2-1B55-0218EA5F8E87}"/>
              </a:ext>
            </a:extLst>
          </p:cNvPr>
          <p:cNvSpPr txBox="1"/>
          <p:nvPr/>
        </p:nvSpPr>
        <p:spPr>
          <a:xfrm>
            <a:off x="457200" y="3758449"/>
            <a:ext cx="3128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EntryPoint</a:t>
            </a:r>
            <a:r>
              <a:rPr lang="en-US" dirty="0">
                <a:latin typeface="+mn-lt"/>
              </a:rPr>
              <a:t> contract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on Ethereum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3662D4-B303-7958-B682-1F7005856D10}"/>
              </a:ext>
            </a:extLst>
          </p:cNvPr>
          <p:cNvGrpSpPr/>
          <p:nvPr/>
        </p:nvGrpSpPr>
        <p:grpSpPr>
          <a:xfrm>
            <a:off x="4439797" y="1625983"/>
            <a:ext cx="4317858" cy="1945103"/>
            <a:chOff x="1977150" y="2749703"/>
            <a:chExt cx="4317858" cy="19451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A424B1-DEBC-6493-3C24-2736E1367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269"/>
            <a:stretch/>
          </p:blipFill>
          <p:spPr>
            <a:xfrm>
              <a:off x="1977150" y="2749703"/>
              <a:ext cx="3134679" cy="19451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CE5CDD-9C5F-3061-674E-E18E479DA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569"/>
            <a:stretch/>
          </p:blipFill>
          <p:spPr>
            <a:xfrm>
              <a:off x="5105186" y="2749703"/>
              <a:ext cx="1189822" cy="194510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7A1269-D479-BAB5-46F9-5B9EC1180F3D}"/>
              </a:ext>
            </a:extLst>
          </p:cNvPr>
          <p:cNvSpPr/>
          <p:nvPr/>
        </p:nvSpPr>
        <p:spPr>
          <a:xfrm>
            <a:off x="4230477" y="1432193"/>
            <a:ext cx="4759287" cy="22216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15195-BF24-3E55-B79B-310FBA42DF88}"/>
              </a:ext>
            </a:extLst>
          </p:cNvPr>
          <p:cNvSpPr txBox="1"/>
          <p:nvPr/>
        </p:nvSpPr>
        <p:spPr>
          <a:xfrm>
            <a:off x="5255046" y="3758449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Some Tx from bundlers</a:t>
            </a:r>
          </a:p>
        </p:txBody>
      </p:sp>
    </p:spTree>
    <p:extLst>
      <p:ext uri="{BB962C8B-B14F-4D97-AF65-F5344CB8AC3E}">
        <p14:creationId xmlns:p14="http://schemas.microsoft.com/office/powerpoint/2010/main" val="127830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3130-DEBA-2133-8092-C37E5CEA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 interesting application of AA:  Passkey Tx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407AC1-D832-9A35-1499-64780B6F4B02}"/>
              </a:ext>
            </a:extLst>
          </p:cNvPr>
          <p:cNvGrpSpPr/>
          <p:nvPr/>
        </p:nvGrpSpPr>
        <p:grpSpPr>
          <a:xfrm>
            <a:off x="3741738" y="1176831"/>
            <a:ext cx="4945062" cy="2415784"/>
            <a:chOff x="3741738" y="1176831"/>
            <a:chExt cx="4945062" cy="24157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FEABEB-FD38-55C3-857F-D29C9C26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738" y="1176831"/>
              <a:ext cx="4945062" cy="24157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B4083D-08D3-1E53-9B64-67DA4B08B4C6}"/>
                </a:ext>
              </a:extLst>
            </p:cNvPr>
            <p:cNvSpPr/>
            <p:nvPr/>
          </p:nvSpPr>
          <p:spPr>
            <a:xfrm>
              <a:off x="5725160" y="3071813"/>
              <a:ext cx="2318703" cy="48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C0FB14-22E3-BD38-1AB0-E78CD26E26FB}"/>
              </a:ext>
            </a:extLst>
          </p:cNvPr>
          <p:cNvSpPr txBox="1"/>
          <p:nvPr/>
        </p:nvSpPr>
        <p:spPr>
          <a:xfrm>
            <a:off x="128242" y="1061323"/>
            <a:ext cx="3521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 authenticates Tx to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AA wallet using </a:t>
            </a:r>
            <a:r>
              <a:rPr lang="en-US" dirty="0" err="1">
                <a:latin typeface="+mn-lt"/>
              </a:rPr>
              <a:t>TouchID</a:t>
            </a:r>
            <a:endParaRPr lang="en-US" dirty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Good user experience: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Signing key is backed up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iCloud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Signing key is available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on all user devices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31EDB-CF4C-7FA6-60D2-08040FC46180}"/>
              </a:ext>
            </a:extLst>
          </p:cNvPr>
          <p:cNvSpPr txBox="1"/>
          <p:nvPr/>
        </p:nvSpPr>
        <p:spPr>
          <a:xfrm>
            <a:off x="212473" y="4223819"/>
            <a:ext cx="871905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challenge:   Passkeys uses sig. scheme not supported in the EVM</a:t>
            </a:r>
          </a:p>
          <a:p>
            <a:pPr algn="l"/>
            <a:r>
              <a:rPr lang="en-US" dirty="0">
                <a:latin typeface="+mn-lt"/>
              </a:rPr>
              <a:t>	⇒  need to use a SNARK to prove valid sig to on-chain wallet.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7C44E-C14C-401C-E9D5-2A8AA446D758}"/>
              </a:ext>
            </a:extLst>
          </p:cNvPr>
          <p:cNvSpPr/>
          <p:nvPr/>
        </p:nvSpPr>
        <p:spPr>
          <a:xfrm>
            <a:off x="102303" y="1024569"/>
            <a:ext cx="3246823" cy="88134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55C5253-3A77-7F44-2BEA-BD096E12C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926F17-6B04-FAE1-9613-6BF724B38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Blockchain Governance (DAOs)</a:t>
            </a:r>
          </a:p>
        </p:txBody>
      </p:sp>
    </p:spTree>
    <p:extLst>
      <p:ext uri="{BB962C8B-B14F-4D97-AF65-F5344CB8AC3E}">
        <p14:creationId xmlns:p14="http://schemas.microsoft.com/office/powerpoint/2010/main" val="147542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E46-1FD7-6340-B251-936CDD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Decentralized orgs  </a:t>
            </a:r>
            <a:r>
              <a:rPr lang="en-US" sz="2400" dirty="0"/>
              <a:t>(DAO)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C18-9918-6D40-8049-B8077DF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1320"/>
            <a:ext cx="857644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What is a DAO?</a:t>
            </a:r>
          </a:p>
          <a:p>
            <a:pPr>
              <a:spcBef>
                <a:spcPts val="2424"/>
              </a:spcBef>
            </a:pPr>
            <a:r>
              <a:rPr lang="en-US" sz="2600" dirty="0"/>
              <a:t>A </a:t>
            </a:r>
            <a:r>
              <a:rPr lang="en-US" sz="2600" dirty="0" err="1"/>
              <a:t>Dapp</a:t>
            </a:r>
            <a:r>
              <a:rPr lang="en-US" sz="2600" dirty="0"/>
              <a:t> deployed on-chain at a specific address</a:t>
            </a:r>
          </a:p>
          <a:p>
            <a:pPr>
              <a:spcBef>
                <a:spcPts val="2424"/>
              </a:spcBef>
            </a:pPr>
            <a:r>
              <a:rPr lang="en-US" sz="2600" dirty="0"/>
              <a:t>Anyone (globally) can send funds to DAO treasury</a:t>
            </a:r>
          </a:p>
          <a:p>
            <a:pPr>
              <a:spcBef>
                <a:spcPts val="2424"/>
              </a:spcBef>
            </a:pPr>
            <a:r>
              <a:rPr lang="en-US" sz="2600" dirty="0"/>
              <a:t>Anyone can submit a proposal to DAO  </a:t>
            </a:r>
          </a:p>
          <a:p>
            <a:pPr marL="0" indent="0">
              <a:buNone/>
            </a:pPr>
            <a:r>
              <a:rPr lang="en-US" sz="2600" dirty="0"/>
              <a:t>		⟹  participants vote</a:t>
            </a:r>
          </a:p>
          <a:p>
            <a:pPr marL="0" indent="0">
              <a:buNone/>
            </a:pPr>
            <a:r>
              <a:rPr lang="en-US" sz="2600" dirty="0"/>
              <a:t>		⟹  approved ⇾ proposal executes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EF15C-638D-4E4C-B0F6-1D2144AB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343694"/>
            <a:ext cx="609600" cy="749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B2D228-17AF-36E2-DE9F-C2F6F4FD8495}"/>
              </a:ext>
            </a:extLst>
          </p:cNvPr>
          <p:cNvGrpSpPr/>
          <p:nvPr/>
        </p:nvGrpSpPr>
        <p:grpSpPr>
          <a:xfrm>
            <a:off x="6579633" y="3603101"/>
            <a:ext cx="2325509" cy="943084"/>
            <a:chOff x="6556405" y="2706191"/>
            <a:chExt cx="2325509" cy="9430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986B7B-D8E2-DB4A-884F-E2CF5FEC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6405" y="2706191"/>
              <a:ext cx="767255" cy="9430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8659D4-F60B-5143-90D9-20C62DB86894}"/>
                </a:ext>
              </a:extLst>
            </p:cNvPr>
            <p:cNvSpPr txBox="1"/>
            <p:nvPr/>
          </p:nvSpPr>
          <p:spPr>
            <a:xfrm>
              <a:off x="7342710" y="3096765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err="1">
                  <a:latin typeface="+mn-lt"/>
                </a:rPr>
                <a:t>snapshot.org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E381A99-0A0A-17D7-2817-2ED19CE1D1B7}"/>
              </a:ext>
            </a:extLst>
          </p:cNvPr>
          <p:cNvSpPr txBox="1"/>
          <p:nvPr/>
        </p:nvSpPr>
        <p:spPr>
          <a:xfrm>
            <a:off x="2647339" y="4664559"/>
            <a:ext cx="6257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SafeSnap</a:t>
            </a:r>
            <a:r>
              <a:rPr lang="en-US" sz="2000" dirty="0">
                <a:latin typeface="+mn-lt"/>
              </a:rPr>
              <a:t>:  trustless on-chain execution of off-chain votes)</a:t>
            </a:r>
          </a:p>
        </p:txBody>
      </p:sp>
    </p:spTree>
    <p:extLst>
      <p:ext uri="{BB962C8B-B14F-4D97-AF65-F5344CB8AC3E}">
        <p14:creationId xmlns:p14="http://schemas.microsoft.com/office/powerpoint/2010/main" val="3056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998F-E896-EDB8-7F37-8A42D4FE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DAOs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9D50-4918-9C74-7A2B-37FE7EE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currently about 6500 DAOs managed on Snapshot</a:t>
            </a:r>
          </a:p>
          <a:p>
            <a:r>
              <a:rPr lang="en-US" sz="2400" b="1" dirty="0"/>
              <a:t>Collector DAOs</a:t>
            </a:r>
            <a:r>
              <a:rPr lang="en-US" sz="2400" dirty="0"/>
              <a:t>:    </a:t>
            </a:r>
            <a:r>
              <a:rPr lang="en-US" sz="2400" dirty="0" err="1"/>
              <a:t>PleasrDAO</a:t>
            </a:r>
            <a:r>
              <a:rPr lang="en-US" sz="2400" dirty="0"/>
              <a:t>,  </a:t>
            </a:r>
            <a:r>
              <a:rPr lang="en-US" sz="2400" dirty="0" err="1"/>
              <a:t>flamingoDAO</a:t>
            </a:r>
            <a:r>
              <a:rPr lang="en-US" sz="2400" dirty="0"/>
              <a:t>,  </a:t>
            </a:r>
            <a:r>
              <a:rPr lang="en-US" sz="2400" dirty="0" err="1"/>
              <a:t>ConstitutionDAO</a:t>
            </a:r>
            <a:r>
              <a:rPr lang="en-US" sz="2400" dirty="0"/>
              <a:t>, …</a:t>
            </a:r>
          </a:p>
          <a:p>
            <a:pPr marL="0" indent="0">
              <a:buNone/>
            </a:pPr>
            <a:r>
              <a:rPr lang="en-US" sz="2400" dirty="0"/>
              <a:t>		(see art collection at    https://</a:t>
            </a:r>
            <a:r>
              <a:rPr lang="en-US" sz="2400" dirty="0" err="1"/>
              <a:t>gallery.so</a:t>
            </a:r>
            <a:r>
              <a:rPr lang="en-US" sz="2400" dirty="0"/>
              <a:t>/</a:t>
            </a:r>
            <a:r>
              <a:rPr lang="en-US" sz="2400" dirty="0" err="1"/>
              <a:t>pleasrdao</a:t>
            </a:r>
            <a:r>
              <a:rPr lang="en-US" sz="2400" dirty="0"/>
              <a:t>   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err="1"/>
              <a:t>PleasrDAO</a:t>
            </a:r>
            <a:r>
              <a:rPr lang="en-US" sz="2400" dirty="0"/>
              <a:t>:    103 members.</a:t>
            </a:r>
          </a:p>
          <a:p>
            <a:pPr lvl="1"/>
            <a:r>
              <a:rPr lang="en-US" sz="2400" dirty="0"/>
              <a:t>Manages a treasury,   has full time employees.</a:t>
            </a:r>
          </a:p>
          <a:p>
            <a:pPr lvl="1"/>
            <a:r>
              <a:rPr lang="en-US" sz="2400" dirty="0"/>
              <a:t>Deliberations over what to acquire over telegram.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8083D8-5822-1DBA-0314-7868442B0B4A}"/>
              </a:ext>
            </a:extLst>
          </p:cNvPr>
          <p:cNvSpPr/>
          <p:nvPr/>
        </p:nvSpPr>
        <p:spPr>
          <a:xfrm>
            <a:off x="685800" y="2843213"/>
            <a:ext cx="7286625" cy="164306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0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0825C6-9D6A-B043-AD8F-9FDFA9EC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39114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bridge chains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DB0DE-3B12-00ED-51B6-20F7BF6CB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Interoperability between blockchain</a:t>
            </a:r>
          </a:p>
        </p:txBody>
      </p:sp>
    </p:spTree>
    <p:extLst>
      <p:ext uri="{BB962C8B-B14F-4D97-AF65-F5344CB8AC3E}">
        <p14:creationId xmlns:p14="http://schemas.microsoft.com/office/powerpoint/2010/main" val="167397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998F-E896-EDB8-7F37-8A42D4FE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DAOs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9D50-4918-9C74-7A2B-37FE7EE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1557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currently about 6500 DAOs managed on Snapshot</a:t>
            </a:r>
          </a:p>
          <a:p>
            <a:r>
              <a:rPr lang="en-US" sz="2400" dirty="0"/>
              <a:t>Collector DAOs:    </a:t>
            </a:r>
            <a:r>
              <a:rPr lang="en-US" sz="2400" dirty="0" err="1"/>
              <a:t>PleasrDAO</a:t>
            </a:r>
            <a:r>
              <a:rPr lang="en-US" sz="2400" dirty="0"/>
              <a:t>,  </a:t>
            </a:r>
            <a:r>
              <a:rPr lang="en-US" sz="2400" dirty="0" err="1"/>
              <a:t>flamingoDAO</a:t>
            </a:r>
            <a:r>
              <a:rPr lang="en-US" sz="2400" dirty="0"/>
              <a:t>,  </a:t>
            </a:r>
            <a:r>
              <a:rPr lang="en-US" sz="2400" dirty="0" err="1"/>
              <a:t>ConstitutionDAO</a:t>
            </a:r>
            <a:r>
              <a:rPr lang="en-US" sz="2400" dirty="0"/>
              <a:t>, …</a:t>
            </a:r>
          </a:p>
          <a:p>
            <a:r>
              <a:rPr lang="en-US" sz="2400" b="1" dirty="0"/>
              <a:t>Charity DAO</a:t>
            </a:r>
            <a:r>
              <a:rPr lang="en-US" sz="2400" dirty="0"/>
              <a:t>:   </a:t>
            </a:r>
            <a:r>
              <a:rPr lang="en-US" sz="2400" dirty="0" err="1"/>
              <a:t>gitcoin</a:t>
            </a:r>
            <a:r>
              <a:rPr lang="en-US" sz="2400" dirty="0"/>
              <a:t> (42K members),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58968-2B27-7AB8-06D6-BD40D46B55C5}"/>
              </a:ext>
            </a:extLst>
          </p:cNvPr>
          <p:cNvSpPr txBox="1"/>
          <p:nvPr/>
        </p:nvSpPr>
        <p:spPr>
          <a:xfrm>
            <a:off x="871538" y="2737854"/>
            <a:ext cx="765716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tabLst>
                <a:tab pos="1597025" algn="l"/>
              </a:tabLst>
            </a:pPr>
            <a:r>
              <a:rPr lang="en-US" sz="1800" dirty="0">
                <a:latin typeface="+mn-lt"/>
              </a:rPr>
              <a:t>Proposal ID 21: 	This proposal looks to ratify the allocation of 30,000 GTC from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the Community Treasury to the MMM workstream.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979CA-7FEC-CC8C-1DB8-53BBBDE5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3791991"/>
            <a:ext cx="1778794" cy="857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E96C0-916A-B1F1-2724-4180FD6BB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1" y="3652268"/>
            <a:ext cx="1385888" cy="1366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F0610-7FCD-4F67-B092-5E3C59708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075" y="3712726"/>
            <a:ext cx="3454400" cy="10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CC7D96-4215-7AFF-991C-DDA36C5B21AD}"/>
              </a:ext>
            </a:extLst>
          </p:cNvPr>
          <p:cNvSpPr txBox="1"/>
          <p:nvPr/>
        </p:nvSpPr>
        <p:spPr>
          <a:xfrm>
            <a:off x="7363700" y="4737222"/>
            <a:ext cx="11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tally.com</a:t>
            </a:r>
            <a:r>
              <a:rPr lang="en-US" sz="1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2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998F-E896-EDB8-7F37-8A42D4FE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DAOs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9D50-4918-9C74-7A2B-37FE7EE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currently about 6500 DAOs managed on Snapshot</a:t>
            </a:r>
          </a:p>
          <a:p>
            <a:r>
              <a:rPr lang="en-US" sz="2400" dirty="0"/>
              <a:t>Collector DAOs:    </a:t>
            </a:r>
            <a:r>
              <a:rPr lang="en-US" sz="2400" dirty="0" err="1"/>
              <a:t>PleasrDAO</a:t>
            </a:r>
            <a:r>
              <a:rPr lang="en-US" sz="2400" dirty="0"/>
              <a:t>,  </a:t>
            </a:r>
            <a:r>
              <a:rPr lang="en-US" sz="2400" dirty="0" err="1"/>
              <a:t>flamingoDAO</a:t>
            </a:r>
            <a:r>
              <a:rPr lang="en-US" sz="2400" dirty="0"/>
              <a:t>,  </a:t>
            </a:r>
            <a:r>
              <a:rPr lang="en-US" sz="2400" dirty="0" err="1"/>
              <a:t>ConstitutionDAO</a:t>
            </a:r>
            <a:r>
              <a:rPr lang="en-US" sz="2400" dirty="0"/>
              <a:t>, …</a:t>
            </a:r>
          </a:p>
          <a:p>
            <a:r>
              <a:rPr lang="en-US" sz="2400" dirty="0"/>
              <a:t>Charity DAO:   </a:t>
            </a:r>
            <a:r>
              <a:rPr lang="en-US" sz="2400" dirty="0" err="1"/>
              <a:t>gitcoin</a:t>
            </a:r>
            <a:r>
              <a:rPr lang="en-US" sz="2400" dirty="0"/>
              <a:t>, …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Protocol DAO</a:t>
            </a:r>
            <a:r>
              <a:rPr lang="en-US" sz="2400" dirty="0"/>
              <a:t>:   manages operation of a specific protocol 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 err="1"/>
              <a:t>Uniswap</a:t>
            </a:r>
            <a:r>
              <a:rPr lang="en-US" sz="2400" dirty="0"/>
              <a:t> DAO (29K members), Compound (4K members), … 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Social DAO</a:t>
            </a:r>
            <a:r>
              <a:rPr lang="en-US" sz="2400" dirty="0"/>
              <a:t>:  FWB, …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Investment DAO</a:t>
            </a:r>
            <a:r>
              <a:rPr lang="en-US" sz="2400" dirty="0"/>
              <a:t>:  many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67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F689-DF5B-E044-BACC-E8439F9B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</a:t>
            </a:r>
            <a:r>
              <a:rPr lang="en-US" dirty="0" err="1"/>
              <a:t>Uniswap</a:t>
            </a:r>
            <a:r>
              <a:rPr lang="en-US" dirty="0"/>
              <a:t> proposals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73727-88BE-BF42-A76B-186766D1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1873"/>
            <a:ext cx="7592786" cy="3518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0FEF6A-83A9-7543-AD58-D317C8EF92C7}"/>
              </a:ext>
            </a:extLst>
          </p:cNvPr>
          <p:cNvSpPr/>
          <p:nvPr/>
        </p:nvSpPr>
        <p:spPr>
          <a:xfrm>
            <a:off x="293914" y="3328414"/>
            <a:ext cx="7690757" cy="6230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6EA7C-4B39-584D-9A37-C42B0F9D0EBE}"/>
              </a:ext>
            </a:extLst>
          </p:cNvPr>
          <p:cNvSpPr/>
          <p:nvPr/>
        </p:nvSpPr>
        <p:spPr>
          <a:xfrm>
            <a:off x="277586" y="4091353"/>
            <a:ext cx="7690757" cy="4806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F81B-6202-F59F-10B6-B061D251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DAO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666B4-5475-A954-7A78-57A5635D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key decisions:</a:t>
            </a:r>
          </a:p>
          <a:p>
            <a:pPr>
              <a:spcBef>
                <a:spcPts val="1872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is the community for the DAO?</a:t>
            </a:r>
          </a:p>
          <a:p>
            <a:pPr>
              <a:spcBef>
                <a:spcPts val="3072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is membership managed?</a:t>
            </a:r>
          </a:p>
          <a:p>
            <a:pPr marL="914400" lvl="2" indent="0">
              <a:spcBef>
                <a:spcPts val="672"/>
              </a:spcBef>
              <a:buNone/>
            </a:pPr>
            <a:r>
              <a:rPr lang="en-US" sz="2400" dirty="0"/>
              <a:t>Many available tools:  Syndicate, Juicebox,  Colony,  … </a:t>
            </a:r>
          </a:p>
          <a:p>
            <a:pPr marL="914400" lvl="2" indent="0">
              <a:spcBef>
                <a:spcPts val="672"/>
              </a:spcBef>
              <a:buNone/>
            </a:pPr>
            <a:r>
              <a:rPr lang="en-US" sz="2400" dirty="0"/>
              <a:t>can anyone join, or does the community vote?</a:t>
            </a:r>
          </a:p>
          <a:p>
            <a:pPr>
              <a:spcBef>
                <a:spcPts val="3072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to do governance?    What is controlled by governance?</a:t>
            </a:r>
          </a:p>
        </p:txBody>
      </p:sp>
      <p:pic>
        <p:nvPicPr>
          <p:cNvPr id="1028" name="Picture 4" descr="529,388 Community Stock Vector Illustration and Royalty Free Community  Clipart">
            <a:extLst>
              <a:ext uri="{FF2B5EF4-FFF2-40B4-BE49-F238E27FC236}">
                <a16:creationId xmlns:a16="http://schemas.microsoft.com/office/drawing/2014/main" id="{612448F9-0C68-37BB-0127-F4FAA38C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47" y="1179871"/>
            <a:ext cx="1391879" cy="13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52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3D80-3671-F34D-9845-811A775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DAO governance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402F-77B4-6045-BC10-249FBDA3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04902"/>
            <a:ext cx="8572500" cy="623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/>
              <a:t>Who can vote?    How to vote?   What voting mechanism?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5CC0B-E656-8549-97E6-867C78A4C9BD}"/>
              </a:ext>
            </a:extLst>
          </p:cNvPr>
          <p:cNvSpPr txBox="1"/>
          <p:nvPr/>
        </p:nvSpPr>
        <p:spPr>
          <a:xfrm>
            <a:off x="538930" y="4349090"/>
            <a:ext cx="846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DAOs:  a platform for experimenting with governance mechanisms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12BBB-65E8-8E51-3600-1C77B0A3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895183"/>
            <a:ext cx="6800850" cy="198071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851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DEF8-1FCC-0353-88E3-28623690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9926-4BC7-BEE0-59FC-3B3FC957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2" y="1200150"/>
            <a:ext cx="6066468" cy="2988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One token one vote</a:t>
            </a:r>
            <a:r>
              <a:rPr lang="en-US" dirty="0"/>
              <a:t>:   (most common)</a:t>
            </a:r>
          </a:p>
          <a:p>
            <a:r>
              <a:rPr lang="en-US" dirty="0"/>
              <a:t>Members receive tokens based on their contribution.</a:t>
            </a:r>
          </a:p>
          <a:p>
            <a:r>
              <a:rPr lang="en-US" dirty="0"/>
              <a:t>Everyone can vote.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Frequently implemented using one of</a:t>
            </a:r>
            <a:br>
              <a:rPr lang="en-US" dirty="0"/>
            </a:br>
            <a:r>
              <a:rPr lang="en-US" dirty="0"/>
              <a:t>    	</a:t>
            </a:r>
            <a:r>
              <a:rPr lang="en-US" dirty="0" err="1"/>
              <a:t>OpenZeppelin’s</a:t>
            </a:r>
            <a:r>
              <a:rPr lang="en-US" dirty="0"/>
              <a:t> Governor contracts  (Solidity code)</a:t>
            </a:r>
          </a:p>
          <a:p>
            <a:pPr marL="0" indent="0">
              <a:spcBef>
                <a:spcPts val="3132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_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castVote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proposalID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voter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B5657-5B12-9CA4-49FF-17E224E3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94" y="1131560"/>
            <a:ext cx="2284424" cy="242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DBDDB-FE43-56A8-A5CE-DCC03E4AC258}"/>
              </a:ext>
            </a:extLst>
          </p:cNvPr>
          <p:cNvSpPr txBox="1"/>
          <p:nvPr/>
        </p:nvSpPr>
        <p:spPr>
          <a:xfrm>
            <a:off x="6435085" y="3601046"/>
            <a:ext cx="267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proposal 21   (</a:t>
            </a:r>
            <a:r>
              <a:rPr lang="en-US" sz="2000" dirty="0" err="1">
                <a:latin typeface="+mn-lt"/>
              </a:rPr>
              <a:t>tally.com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61DC2-3767-F0F2-A263-A55806DC369B}"/>
              </a:ext>
            </a:extLst>
          </p:cNvPr>
          <p:cNvSpPr txBox="1"/>
          <p:nvPr/>
        </p:nvSpPr>
        <p:spPr>
          <a:xfrm>
            <a:off x="1321825" y="4430256"/>
            <a:ext cx="64508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Problem:  direct democracy does not scale.</a:t>
            </a:r>
          </a:p>
        </p:txBody>
      </p:sp>
    </p:spTree>
    <p:extLst>
      <p:ext uri="{BB962C8B-B14F-4D97-AF65-F5344CB8AC3E}">
        <p14:creationId xmlns:p14="http://schemas.microsoft.com/office/powerpoint/2010/main" val="39173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DEF8-1FCC-0353-88E3-28623690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Poor participation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D2145-F0B5-763A-5488-C99A8A2A6B4A}"/>
              </a:ext>
            </a:extLst>
          </p:cNvPr>
          <p:cNvSpPr txBox="1"/>
          <p:nvPr/>
        </p:nvSpPr>
        <p:spPr>
          <a:xfrm>
            <a:off x="462430" y="1600200"/>
            <a:ext cx="33281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For all but one project:</a:t>
            </a:r>
          </a:p>
          <a:p>
            <a:pPr algn="l"/>
            <a:r>
              <a:rPr lang="en-US" sz="2100" dirty="0"/>
              <a:t>	participation rate &lt; 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87FED-652B-81F2-DB13-861F0925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57" y="971550"/>
            <a:ext cx="4439215" cy="364553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77813B-55B6-BD55-2BB8-E2201DC2B657}"/>
              </a:ext>
            </a:extLst>
          </p:cNvPr>
          <p:cNvSpPr txBox="1"/>
          <p:nvPr/>
        </p:nvSpPr>
        <p:spPr>
          <a:xfrm>
            <a:off x="271271" y="3174045"/>
            <a:ext cx="380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What to do?     </a:t>
            </a:r>
            <a:r>
              <a:rPr lang="en-US" sz="1800" b="1" dirty="0"/>
              <a:t>delegation</a:t>
            </a:r>
          </a:p>
          <a:p>
            <a:pPr>
              <a:tabLst>
                <a:tab pos="330994" algn="l"/>
              </a:tabLst>
            </a:pPr>
            <a:r>
              <a:rPr lang="en-US" sz="1800" dirty="0"/>
              <a:t>     	Supported in Governor contract </a:t>
            </a:r>
          </a:p>
        </p:txBody>
      </p:sp>
    </p:spTree>
    <p:extLst>
      <p:ext uri="{BB962C8B-B14F-4D97-AF65-F5344CB8AC3E}">
        <p14:creationId xmlns:p14="http://schemas.microsoft.com/office/powerpoint/2010/main" val="24603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B3C8-4970-6419-5EA3-BAE961E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Delegation example:  element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1648C-5608-686B-43C0-22F7E125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r="20085"/>
          <a:stretch/>
        </p:blipFill>
        <p:spPr>
          <a:xfrm>
            <a:off x="324465" y="1325440"/>
            <a:ext cx="4998296" cy="3310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14828A-D3F7-ADA4-8FD6-81D45EB0ADED}"/>
              </a:ext>
            </a:extLst>
          </p:cNvPr>
          <p:cNvSpPr/>
          <p:nvPr/>
        </p:nvSpPr>
        <p:spPr>
          <a:xfrm>
            <a:off x="3913239" y="1229032"/>
            <a:ext cx="1661651" cy="403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F9178E-6410-682E-8486-9F3D29DBF775}"/>
              </a:ext>
            </a:extLst>
          </p:cNvPr>
          <p:cNvCxnSpPr>
            <a:cxnSpLocks/>
          </p:cNvCxnSpPr>
          <p:nvPr/>
        </p:nvCxnSpPr>
        <p:spPr>
          <a:xfrm flipH="1" flipV="1">
            <a:off x="3382297" y="2074606"/>
            <a:ext cx="2359743" cy="835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6CED27-D4CE-C534-2B8F-06E464298508}"/>
              </a:ext>
            </a:extLst>
          </p:cNvPr>
          <p:cNvSpPr txBox="1"/>
          <p:nvPr/>
        </p:nvSpPr>
        <p:spPr>
          <a:xfrm>
            <a:off x="5742040" y="2664541"/>
            <a:ext cx="23190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≈300 addresses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delegated tokens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this address</a:t>
            </a:r>
          </a:p>
        </p:txBody>
      </p:sp>
    </p:spTree>
    <p:extLst>
      <p:ext uri="{BB962C8B-B14F-4D97-AF65-F5344CB8AC3E}">
        <p14:creationId xmlns:p14="http://schemas.microsoft.com/office/powerpoint/2010/main" val="1529207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792AA-8B63-38F4-DADB-12667D68F899}"/>
              </a:ext>
            </a:extLst>
          </p:cNvPr>
          <p:cNvSpPr/>
          <p:nvPr/>
        </p:nvSpPr>
        <p:spPr>
          <a:xfrm>
            <a:off x="757080" y="3768317"/>
            <a:ext cx="6843252" cy="54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232"/>
              </a:spcBef>
            </a:pPr>
            <a:r>
              <a:rPr lang="en-US" dirty="0">
                <a:solidFill>
                  <a:schemeClr val="tx1"/>
                </a:solidFill>
              </a:rPr>
              <a:t>bidder knew that </a:t>
            </a:r>
            <a:r>
              <a:rPr lang="en-US" dirty="0" err="1">
                <a:solidFill>
                  <a:schemeClr val="tx1"/>
                </a:solidFill>
              </a:rPr>
              <a:t>ConstitutionDAO</a:t>
            </a:r>
            <a:r>
              <a:rPr lang="en-US" dirty="0">
                <a:solidFill>
                  <a:schemeClr val="tx1"/>
                </a:solidFill>
              </a:rPr>
              <a:t> could not outbid 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E19A6-427D-FF74-A99A-E313224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Private DAO treasury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54E3B-0371-2A54-04B2-8AE7B984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74" y="1054377"/>
            <a:ext cx="8840322" cy="2583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2021: an auction for a physical copy of the constitution.</a:t>
            </a:r>
          </a:p>
          <a:p>
            <a:pPr marL="0" indent="0">
              <a:spcBef>
                <a:spcPts val="1782"/>
              </a:spcBef>
              <a:buNone/>
            </a:pPr>
            <a:r>
              <a:rPr lang="en-US" sz="2800" b="1" dirty="0" err="1"/>
              <a:t>ConstitutionDAO</a:t>
            </a:r>
            <a:r>
              <a:rPr lang="en-US" sz="2800" dirty="0"/>
              <a:t>:</a:t>
            </a:r>
          </a:p>
          <a:p>
            <a:pPr>
              <a:spcBef>
                <a:spcPts val="882"/>
              </a:spcBef>
            </a:pPr>
            <a:r>
              <a:rPr lang="en-US" sz="2800" dirty="0"/>
              <a:t>Formed in Nov. 2021 to participate in auction.</a:t>
            </a:r>
          </a:p>
          <a:p>
            <a:pPr>
              <a:spcBef>
                <a:spcPts val="1332"/>
              </a:spcBef>
            </a:pPr>
            <a:r>
              <a:rPr lang="en-US" sz="2800" dirty="0"/>
              <a:t>Raised  $46.3M  from about 20K participants worldwide</a:t>
            </a:r>
          </a:p>
          <a:p>
            <a:pPr>
              <a:spcBef>
                <a:spcPts val="1332"/>
              </a:spcBef>
            </a:pPr>
            <a:r>
              <a:rPr lang="en-US" sz="2800" dirty="0"/>
              <a:t>Lost to another bidder who bid $43M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6CC5D-B49D-23E8-1512-983C1E71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00" y="6416676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96535-B52A-4B52-54BE-B66D750E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054376"/>
            <a:ext cx="2266950" cy="918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161B3-9A98-12FF-A711-A9B591C9F763}"/>
              </a:ext>
            </a:extLst>
          </p:cNvPr>
          <p:cNvSpPr txBox="1"/>
          <p:nvPr/>
        </p:nvSpPr>
        <p:spPr>
          <a:xfrm>
            <a:off x="77224" y="4443471"/>
            <a:ext cx="908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How to participate in an auction when everyone knows your treasury??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8B154-72DF-4CA2-0907-03BD3FF5E55F}"/>
              </a:ext>
            </a:extLst>
          </p:cNvPr>
          <p:cNvSpPr txBox="1"/>
          <p:nvPr/>
        </p:nvSpPr>
        <p:spPr>
          <a:xfrm>
            <a:off x="4282144" y="1363464"/>
            <a:ext cx="24064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(Sotheby's auction house)</a:t>
            </a:r>
          </a:p>
        </p:txBody>
      </p:sp>
    </p:spTree>
    <p:extLst>
      <p:ext uri="{BB962C8B-B14F-4D97-AF65-F5344CB8AC3E}">
        <p14:creationId xmlns:p14="http://schemas.microsoft.com/office/powerpoint/2010/main" val="31909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A6E9-8C0E-3338-43BD-60995795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Private DAO treasury      		     </a:t>
            </a:r>
            <a:r>
              <a:rPr lang="en-US" sz="1800" dirty="0"/>
              <a:t>[</a:t>
            </a:r>
            <a:r>
              <a:rPr lang="en-US" sz="1800" b="0" dirty="0" err="1"/>
              <a:t>Dunaif</a:t>
            </a:r>
            <a:r>
              <a:rPr lang="en-US" sz="1800" b="0" dirty="0"/>
              <a:t>, Boneh,  2021]</a:t>
            </a:r>
            <a:endParaRPr lang="en-US" sz="15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F47B-6039-7325-ECE3-CDF64790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13" y="1085849"/>
            <a:ext cx="8628915" cy="3688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The design: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/>
              <a:t>One DAO platform manages many DAOs:  </a:t>
            </a:r>
            <a:br>
              <a:rPr lang="en-US" dirty="0"/>
            </a:br>
            <a:r>
              <a:rPr lang="en-US" dirty="0"/>
              <a:t>					a single Ethereum contract  (e.g., </a:t>
            </a:r>
            <a:r>
              <a:rPr lang="en-US" dirty="0" err="1"/>
              <a:t>JuiceBox</a:t>
            </a:r>
            <a:r>
              <a:rPr lang="en-US" dirty="0"/>
              <a:t>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DAO manager</a:t>
            </a:r>
            <a:r>
              <a:rPr lang="en-US" dirty="0"/>
              <a:t>:   sets up a DAO by publishing a DAO public key (pk)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Contributor</a:t>
            </a:r>
            <a:r>
              <a:rPr lang="en-US" dirty="0"/>
              <a:t>:  sends funds to platform with a “blinded DAO-pk”</a:t>
            </a:r>
          </a:p>
          <a:p>
            <a:pPr marL="0" indent="0">
              <a:buNone/>
            </a:pPr>
            <a:r>
              <a:rPr lang="en-US" dirty="0"/>
              <a:t>Contract records contribution</a:t>
            </a:r>
          </a:p>
          <a:p>
            <a:pPr marL="0" indent="0">
              <a:buNone/>
            </a:pPr>
            <a:r>
              <a:rPr lang="en-US" dirty="0"/>
              <a:t>	⇒    an observer learns nothing about which DAO received the funds</a:t>
            </a:r>
          </a:p>
          <a:p>
            <a:pPr marL="0" indent="0">
              <a:spcBef>
                <a:spcPts val="18"/>
              </a:spcBef>
              <a:spcAft>
                <a:spcPts val="900"/>
              </a:spcAft>
              <a:buNone/>
            </a:pPr>
            <a:r>
              <a:rPr lang="en-US" dirty="0"/>
              <a:t>	⇒    only learns total amount stored on the platform as a whole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/>
              <a:t>DAO manager can later use its secret key to claim funds sent to its DAO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8AC12-F720-645B-BBF5-61C1A8EEFCA9}"/>
              </a:ext>
            </a:extLst>
          </p:cNvPr>
          <p:cNvSpPr txBox="1"/>
          <p:nvPr/>
        </p:nvSpPr>
        <p:spPr>
          <a:xfrm>
            <a:off x="6859229" y="4774168"/>
            <a:ext cx="23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medium.com</a:t>
            </a:r>
            <a:r>
              <a:rPr lang="en-US" sz="1800" dirty="0">
                <a:latin typeface="+mn-lt"/>
              </a:rPr>
              <a:t>/@</a:t>
            </a:r>
            <a:r>
              <a:rPr lang="en-US" sz="1800" dirty="0" err="1">
                <a:latin typeface="+mn-lt"/>
              </a:rPr>
              <a:t>boneh</a:t>
            </a:r>
            <a:endParaRPr lang="en-US" sz="1800" dirty="0">
              <a:latin typeface="+mn-lt"/>
            </a:endParaRPr>
          </a:p>
        </p:txBody>
      </p:sp>
      <p:pic>
        <p:nvPicPr>
          <p:cNvPr id="1026" name="Picture 2" descr="Juicebox logo">
            <a:extLst>
              <a:ext uri="{FF2B5EF4-FFF2-40B4-BE49-F238E27FC236}">
                <a16:creationId xmlns:a16="http://schemas.microsoft.com/office/drawing/2014/main" id="{812E26C7-EB71-AA32-10CD-08C00EC1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72" y="1085849"/>
            <a:ext cx="678656" cy="8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159-3891-2343-B330-DA3BC88F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L1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3EC3-6036-C647-BBB1-628A3DA8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6" y="1134834"/>
            <a:ext cx="85725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Bitcoin</a:t>
            </a:r>
            <a:r>
              <a:rPr lang="en-US" dirty="0"/>
              <a:t>:   Bitcoin scripting language   </a:t>
            </a:r>
            <a:r>
              <a:rPr lang="en-US" sz="2000" dirty="0"/>
              <a:t>(with Taproot)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Ethereum</a:t>
            </a:r>
            <a:r>
              <a:rPr lang="en-US" dirty="0"/>
              <a:t>:   EVM.     Currently:  high Tx fees   </a:t>
            </a:r>
            <a:r>
              <a:rPr lang="en-US"/>
              <a:t>(better with Rollups)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EVM compatible blockchains:     </a:t>
            </a:r>
            <a:r>
              <a:rPr lang="en-US" b="1" dirty="0" err="1"/>
              <a:t>Celo</a:t>
            </a:r>
            <a:r>
              <a:rPr lang="en-US" b="1" dirty="0"/>
              <a:t>,   Avalanche,   BSC</a:t>
            </a:r>
            <a:r>
              <a:rPr lang="en-US" dirty="0"/>
              <a:t>,  …</a:t>
            </a:r>
          </a:p>
          <a:p>
            <a:r>
              <a:rPr lang="en-US" dirty="0"/>
              <a:t>Higher Tx rate  ⟹   lower Tx fees</a:t>
            </a:r>
          </a:p>
          <a:p>
            <a:r>
              <a:rPr lang="en-US" dirty="0"/>
              <a:t>EVM compatibility  ⟹  easy project migration and user support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Other fast non-EVM blockchains:   </a:t>
            </a:r>
            <a:r>
              <a:rPr lang="en-US" b="1" dirty="0"/>
              <a:t>Solana,  Flow,  </a:t>
            </a:r>
            <a:r>
              <a:rPr lang="en-US" b="1" dirty="0" err="1"/>
              <a:t>Algorand</a:t>
            </a:r>
            <a:r>
              <a:rPr lang="en-US" dirty="0"/>
              <a:t>, …</a:t>
            </a:r>
          </a:p>
          <a:p>
            <a:pPr>
              <a:spcBef>
                <a:spcPts val="576"/>
              </a:spcBef>
            </a:pPr>
            <a:r>
              <a:rPr lang="en-US" dirty="0"/>
              <a:t>Higher Tx rate  ⟹   lower Tx fees</a:t>
            </a:r>
          </a:p>
        </p:txBody>
      </p:sp>
    </p:spTree>
    <p:extLst>
      <p:ext uri="{BB962C8B-B14F-4D97-AF65-F5344CB8AC3E}">
        <p14:creationId xmlns:p14="http://schemas.microsoft.com/office/powerpoint/2010/main" val="18079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6DAE-E43E-9C7F-4429-4EF1F4EA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other DAO privacy questions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5E91-7860-C2D6-D243-FE4A7945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143000"/>
            <a:ext cx="8706465" cy="2662084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1404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Private DAO participation</a:t>
            </a:r>
            <a:r>
              <a:rPr lang="en-US" dirty="0"/>
              <a:t>:   keep participant list private</a:t>
            </a:r>
          </a:p>
          <a:p>
            <a:pPr marL="257175" indent="-257175">
              <a:spcBef>
                <a:spcPts val="1404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Private voting</a:t>
            </a:r>
            <a:r>
              <a:rPr lang="en-US" dirty="0"/>
              <a:t>:   keep who voted how on each proposal private</a:t>
            </a:r>
          </a:p>
          <a:p>
            <a:pPr marL="257175" indent="-257175">
              <a:spcBef>
                <a:spcPts val="1404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Private delegations</a:t>
            </a:r>
          </a:p>
          <a:p>
            <a:pPr marL="0" indent="0">
              <a:spcBef>
                <a:spcPts val="2304"/>
              </a:spcBef>
              <a:buNone/>
            </a:pPr>
            <a:r>
              <a:rPr lang="en-US" dirty="0"/>
              <a:t>				… while complying with all relevant laws.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AD5A-8783-F0E0-F489-3149F67A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200" y="6416676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55CE9-74A1-3275-C28E-54ECDA3BB901}"/>
              </a:ext>
            </a:extLst>
          </p:cNvPr>
          <p:cNvSpPr txBox="1"/>
          <p:nvPr/>
        </p:nvSpPr>
        <p:spPr>
          <a:xfrm>
            <a:off x="819530" y="4000500"/>
            <a:ext cx="7592801" cy="832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dirty="0"/>
              <a:t>Some of these questions are solved by </a:t>
            </a:r>
            <a:br>
              <a:rPr lang="en-US" sz="2100" dirty="0"/>
            </a:br>
            <a:r>
              <a:rPr lang="en-US" sz="2100" dirty="0"/>
              <a:t>general privacy platforms such as  </a:t>
            </a:r>
            <a:r>
              <a:rPr lang="en-US" sz="2100" b="1" dirty="0"/>
              <a:t>Aztec</a:t>
            </a:r>
            <a:r>
              <a:rPr lang="en-US" sz="2100" dirty="0"/>
              <a:t>,  </a:t>
            </a:r>
            <a:r>
              <a:rPr lang="en-US" sz="2100" b="1" dirty="0" err="1"/>
              <a:t>Aleo</a:t>
            </a:r>
            <a:r>
              <a:rPr lang="en-US" sz="2100" dirty="0"/>
              <a:t>,  and others. </a:t>
            </a:r>
          </a:p>
        </p:txBody>
      </p:sp>
    </p:spTree>
    <p:extLst>
      <p:ext uri="{BB962C8B-B14F-4D97-AF65-F5344CB8AC3E}">
        <p14:creationId xmlns:p14="http://schemas.microsoft.com/office/powerpoint/2010/main" val="1562059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91E4-60F7-9032-BA0F-67CB1D8F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3985-0838-1D35-A70B-CBCD697D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DAO hacks:</a:t>
            </a:r>
          </a:p>
          <a:p>
            <a:pPr lvl="1"/>
            <a:r>
              <a:rPr lang="en-US" sz="2400" dirty="0"/>
              <a:t>Attack on Beanstalk governance:   $182M</a:t>
            </a:r>
          </a:p>
          <a:p>
            <a:pPr lvl="1"/>
            <a:r>
              <a:rPr lang="en-US" sz="2400" dirty="0"/>
              <a:t>Attack on Yam Finance governance:  thwarted</a:t>
            </a:r>
          </a:p>
          <a:p>
            <a:pPr lvl="1"/>
            <a:r>
              <a:rPr lang="en-US" sz="2400" dirty="0"/>
              <a:t>Attack on Build Finance governance  $1.5M</a:t>
            </a:r>
          </a:p>
          <a:p>
            <a:pPr lvl="1"/>
            <a:r>
              <a:rPr lang="en-US" sz="2400" dirty="0"/>
              <a:t>Attack on Mango governance:  $115M</a:t>
            </a:r>
          </a:p>
          <a:p>
            <a:pPr lvl="1"/>
            <a:r>
              <a:rPr lang="en-US" sz="2400" dirty="0" err="1"/>
              <a:t>Steem</a:t>
            </a:r>
            <a:r>
              <a:rPr lang="en-US" sz="2400" dirty="0"/>
              <a:t> governance drama</a:t>
            </a:r>
          </a:p>
          <a:p>
            <a:pPr marL="57150" indent="0">
              <a:spcBef>
                <a:spcPts val="2376"/>
              </a:spcBef>
              <a:buNone/>
            </a:pPr>
            <a:r>
              <a:rPr lang="en-US" sz="2400" dirty="0"/>
              <a:t>What happened?   What can we learn?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702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1BB6-93B4-0074-3010-56B1BD31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 Beanstalk   </a:t>
            </a:r>
            <a:r>
              <a:rPr lang="en-US" sz="1600" dirty="0"/>
              <a:t>(Apr.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7EEA-4DDE-A3CB-058C-B1E5708B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6881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 Ethereum-based </a:t>
            </a:r>
            <a:r>
              <a:rPr lang="en-US" sz="2400" dirty="0" err="1"/>
              <a:t>stablecoin</a:t>
            </a:r>
            <a:r>
              <a:rPr lang="en-US" sz="2400" dirty="0"/>
              <a:t> </a:t>
            </a:r>
            <a:r>
              <a:rPr lang="en-US" sz="2400" b="1" dirty="0"/>
              <a:t>Bean</a:t>
            </a:r>
            <a:r>
              <a:rPr lang="en-US" sz="2400" dirty="0"/>
              <a:t>.    Governance token </a:t>
            </a:r>
            <a:r>
              <a:rPr lang="en-US" sz="2400" b="1" dirty="0"/>
              <a:t>Stalk.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The problem</a:t>
            </a:r>
            <a:r>
              <a:rPr lang="en-US" sz="2400" dirty="0"/>
              <a:t>:</a:t>
            </a:r>
          </a:p>
          <a:p>
            <a:r>
              <a:rPr lang="en-US" sz="2400" dirty="0"/>
              <a:t>an attacker can buy Stalk tokens,</a:t>
            </a:r>
          </a:p>
          <a:p>
            <a:r>
              <a:rPr lang="en-US" sz="2400" dirty="0"/>
              <a:t>submit a proposal,</a:t>
            </a:r>
          </a:p>
          <a:p>
            <a:r>
              <a:rPr lang="en-US" sz="2400" dirty="0"/>
              <a:t>vote on proposal, and</a:t>
            </a:r>
          </a:p>
          <a:p>
            <a:r>
              <a:rPr lang="en-US" sz="2400" dirty="0"/>
              <a:t>have proposal execute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B114A-2C43-515E-A2A4-2EC05DF18D05}"/>
              </a:ext>
            </a:extLst>
          </p:cNvPr>
          <p:cNvGrpSpPr/>
          <p:nvPr/>
        </p:nvGrpSpPr>
        <p:grpSpPr>
          <a:xfrm>
            <a:off x="5201263" y="2571750"/>
            <a:ext cx="1968070" cy="1675785"/>
            <a:chOff x="5830529" y="2571750"/>
            <a:chExt cx="1968070" cy="1675785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2605693F-8B83-6993-C474-21C300CACC33}"/>
                </a:ext>
              </a:extLst>
            </p:cNvPr>
            <p:cNvSpPr/>
            <p:nvPr/>
          </p:nvSpPr>
          <p:spPr>
            <a:xfrm>
              <a:off x="5830529" y="2571750"/>
              <a:ext cx="117987" cy="1675785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79D4-4330-7999-2A22-F3D35FF1825C}"/>
                </a:ext>
              </a:extLst>
            </p:cNvPr>
            <p:cNvSpPr txBox="1"/>
            <p:nvPr/>
          </p:nvSpPr>
          <p:spPr>
            <a:xfrm>
              <a:off x="6017342" y="2910348"/>
              <a:ext cx="17812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all in a single</a:t>
              </a:r>
            </a:p>
            <a:p>
              <a:pPr algn="l"/>
              <a:r>
                <a:rPr lang="en-US" dirty="0">
                  <a:latin typeface="+mn-lt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934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1BB6-93B4-0074-3010-56B1BD31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Beanstalk: 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7EEA-4DDE-A3CB-058C-B1E5708B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568813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Review</a:t>
            </a:r>
            <a:r>
              <a:rPr lang="en-US" sz="2400" dirty="0"/>
              <a:t>:   </a:t>
            </a:r>
            <a:r>
              <a:rPr lang="en-US" sz="2400" b="1" dirty="0" err="1"/>
              <a:t>flashloan</a:t>
            </a:r>
            <a:r>
              <a:rPr lang="en-US" sz="2400" b="1" dirty="0"/>
              <a:t>      </a:t>
            </a:r>
            <a:r>
              <a:rPr lang="en-US" sz="2400" dirty="0"/>
              <a:t>(has many applications)</a:t>
            </a:r>
          </a:p>
          <a:p>
            <a:r>
              <a:rPr lang="en-US" sz="2400" dirty="0"/>
              <a:t>a loan that is taken out and repaid back </a:t>
            </a:r>
            <a:r>
              <a:rPr lang="en-US" sz="2400" u="sng" dirty="0"/>
              <a:t>in a single transaction</a:t>
            </a:r>
          </a:p>
          <a:p>
            <a:r>
              <a:rPr lang="en-US" sz="2400" dirty="0"/>
              <a:t>No risk to lender   ⇒   unbounded amount can be borrowed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u="sng" dirty="0"/>
              <a:t>The attack</a:t>
            </a:r>
            <a:r>
              <a:rPr lang="en-US" sz="2400" dirty="0"/>
              <a:t>:</a:t>
            </a:r>
          </a:p>
          <a:p>
            <a:r>
              <a:rPr lang="en-US" sz="2400" dirty="0"/>
              <a:t>Attacker took a huge </a:t>
            </a:r>
            <a:r>
              <a:rPr lang="en-US" sz="2400" dirty="0" err="1"/>
              <a:t>flashloan</a:t>
            </a:r>
            <a:r>
              <a:rPr lang="en-US" sz="2400" dirty="0"/>
              <a:t> from </a:t>
            </a:r>
            <a:r>
              <a:rPr lang="en-US" sz="2400" dirty="0" err="1"/>
              <a:t>Aave</a:t>
            </a:r>
            <a:r>
              <a:rPr lang="en-US" sz="2400" dirty="0"/>
              <a:t>,  bought lots of Stalk,</a:t>
            </a:r>
          </a:p>
          <a:p>
            <a:r>
              <a:rPr lang="en-US" sz="2400" dirty="0"/>
              <a:t>Passed a proposal to pay $80M to the attacker from the treasury,</a:t>
            </a:r>
          </a:p>
          <a:p>
            <a:r>
              <a:rPr lang="en-US" sz="2400" dirty="0"/>
              <a:t>Sold the Stalk, and repaid the </a:t>
            </a:r>
            <a:r>
              <a:rPr lang="en-US" sz="2400" dirty="0" err="1"/>
              <a:t>flashloan</a:t>
            </a:r>
            <a:r>
              <a:rPr lang="en-US" sz="2400" dirty="0"/>
              <a:t>,</a:t>
            </a:r>
          </a:p>
          <a:p>
            <a:r>
              <a:rPr lang="en-US" sz="2400" dirty="0"/>
              <a:t>Sent the proceeds to Tornado cash   </a:t>
            </a:r>
            <a:r>
              <a:rPr lang="en-US" sz="2000" dirty="0"/>
              <a:t>(donated $250K to Ukraine)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344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1C2A-7F34-C00A-0F4C-96402091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242D3-0FC6-B82E-D0FC-99130388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protocol relaunched four months later, and is still around.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The lesson</a:t>
            </a:r>
            <a:r>
              <a:rPr lang="en-US" sz="2400" dirty="0"/>
              <a:t>:   governance requires delays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Require token holders to hold token for a long period of time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Build a delay between proposal genesis, voting, and execution</a:t>
            </a:r>
          </a:p>
        </p:txBody>
      </p:sp>
    </p:spTree>
    <p:extLst>
      <p:ext uri="{BB962C8B-B14F-4D97-AF65-F5344CB8AC3E}">
        <p14:creationId xmlns:p14="http://schemas.microsoft.com/office/powerpoint/2010/main" val="1877870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5540-4A9D-40FE-B45C-2528564F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 Yam Finance   </a:t>
            </a:r>
            <a:r>
              <a:rPr lang="en-US" sz="1600" dirty="0"/>
              <a:t>(July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26CE-E5EE-A906-62F9-38CD348C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DeFi</a:t>
            </a:r>
            <a:r>
              <a:rPr lang="en-US" sz="2400" dirty="0"/>
              <a:t> project running on Ethereum.   Governed token </a:t>
            </a:r>
            <a:r>
              <a:rPr lang="en-US" sz="2400" b="1" dirty="0"/>
              <a:t>YAM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What happened</a:t>
            </a:r>
            <a:r>
              <a:rPr lang="en-US" sz="2400" b="1" dirty="0"/>
              <a:t>?</a:t>
            </a:r>
            <a:r>
              <a:rPr lang="en-US" sz="2400" dirty="0"/>
              <a:t>   (within a single day)</a:t>
            </a:r>
          </a:p>
          <a:p>
            <a:r>
              <a:rPr lang="en-US" sz="2400" dirty="0"/>
              <a:t>Attacker bought </a:t>
            </a:r>
            <a:r>
              <a:rPr lang="en-US" sz="2000" b="0" i="0" dirty="0">
                <a:solidFill>
                  <a:srgbClr val="1F2328"/>
                </a:solidFill>
                <a:effectLst/>
              </a:rPr>
              <a:t>224739 </a:t>
            </a:r>
            <a:r>
              <a:rPr lang="en-US" sz="2000" dirty="0"/>
              <a:t>YAM </a:t>
            </a:r>
            <a:r>
              <a:rPr lang="en-US" sz="2400" dirty="0"/>
              <a:t>with borrowed funds</a:t>
            </a:r>
          </a:p>
          <a:p>
            <a:r>
              <a:rPr lang="en-US" sz="2400" dirty="0"/>
              <a:t>Attacker submitted a governance proposal </a:t>
            </a:r>
            <a:br>
              <a:rPr lang="en-US" sz="2400" dirty="0"/>
            </a:br>
            <a:r>
              <a:rPr lang="en-US" sz="2400" dirty="0"/>
              <a:t>		granting it control of project reserves </a:t>
            </a:r>
            <a:r>
              <a:rPr lang="en-US" sz="2000" dirty="0"/>
              <a:t>($3M USD)</a:t>
            </a:r>
          </a:p>
          <a:p>
            <a:r>
              <a:rPr lang="en-US" sz="2400" dirty="0"/>
              <a:t>Voted on proposal with borrowed </a:t>
            </a:r>
            <a:r>
              <a:rPr lang="en-US" sz="2000" b="0" i="0" dirty="0">
                <a:solidFill>
                  <a:srgbClr val="1F2328"/>
                </a:solidFill>
                <a:effectLst/>
              </a:rPr>
              <a:t>224739 YAM</a:t>
            </a:r>
            <a:r>
              <a:rPr lang="en-US" sz="2400" b="0" i="0" dirty="0">
                <a:solidFill>
                  <a:srgbClr val="1F2328"/>
                </a:solidFill>
                <a:effectLst/>
              </a:rPr>
              <a:t>, hitting quorum</a:t>
            </a:r>
          </a:p>
          <a:p>
            <a:r>
              <a:rPr lang="en-US" sz="2400" dirty="0">
                <a:solidFill>
                  <a:srgbClr val="1F2328"/>
                </a:solidFill>
              </a:rPr>
              <a:t>Borrowed YAM exchanged for Eth and paid back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2644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20C9-FE58-1E73-49E2-CB437D6A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7171-789E-8809-0088-B70B5D50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588477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Yam Finance team: noticed the proposal shortly after it hit quorum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⇒   retained </a:t>
            </a:r>
            <a:r>
              <a:rPr lang="en-US" sz="2400" b="1" dirty="0">
                <a:solidFill>
                  <a:srgbClr val="3025FF"/>
                </a:solidFill>
              </a:rPr>
              <a:t>cancel</a:t>
            </a:r>
            <a:r>
              <a:rPr lang="en-US" sz="2400" dirty="0"/>
              <a:t> power, and canceled the proposal.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Lesson:</a:t>
            </a:r>
          </a:p>
          <a:p>
            <a:r>
              <a:rPr lang="en-US" sz="2400" dirty="0"/>
              <a:t>Illustrates the positive power of a veto</a:t>
            </a:r>
          </a:p>
          <a:p>
            <a:r>
              <a:rPr lang="en-US" sz="2400" dirty="0"/>
              <a:t>The problem:  power can never be taken away  </a:t>
            </a:r>
            <a:br>
              <a:rPr lang="en-US" sz="2400" dirty="0"/>
            </a:br>
            <a:r>
              <a:rPr lang="en-US" sz="2400" dirty="0"/>
              <a:t>								(unless voluntarily given away)</a:t>
            </a:r>
          </a:p>
        </p:txBody>
      </p:sp>
    </p:spTree>
    <p:extLst>
      <p:ext uri="{BB962C8B-B14F-4D97-AF65-F5344CB8AC3E}">
        <p14:creationId xmlns:p14="http://schemas.microsoft.com/office/powerpoint/2010/main" val="4244583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super cool final guest lecture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2344016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6BB03C1-F2BA-564D-802A-378EB717D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AD8EC-6487-9840-A969-5FCB2B994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 crypto tricks</a:t>
            </a:r>
          </a:p>
        </p:txBody>
      </p:sp>
    </p:spTree>
    <p:extLst>
      <p:ext uri="{BB962C8B-B14F-4D97-AF65-F5344CB8AC3E}">
        <p14:creationId xmlns:p14="http://schemas.microsoft.com/office/powerpoint/2010/main" val="3839149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E2DC11-7609-4C4E-B1FC-19E7DC03E65D}"/>
              </a:ext>
            </a:extLst>
          </p:cNvPr>
          <p:cNvGrpSpPr/>
          <p:nvPr/>
        </p:nvGrpSpPr>
        <p:grpSpPr>
          <a:xfrm>
            <a:off x="-38596" y="1074408"/>
            <a:ext cx="5478739" cy="3942807"/>
            <a:chOff x="72970" y="994821"/>
            <a:chExt cx="5478739" cy="3942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5E5EBF-ABE7-AA42-A7CF-BD39EEA69107}"/>
                </a:ext>
              </a:extLst>
            </p:cNvPr>
            <p:cNvSpPr/>
            <p:nvPr/>
          </p:nvSpPr>
          <p:spPr>
            <a:xfrm>
              <a:off x="840246" y="1524246"/>
              <a:ext cx="4711463" cy="3413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2AD665-D774-8740-8B50-A13149A923F3}"/>
                </a:ext>
              </a:extLst>
            </p:cNvPr>
            <p:cNvGrpSpPr/>
            <p:nvPr/>
          </p:nvGrpSpPr>
          <p:grpSpPr>
            <a:xfrm>
              <a:off x="1041192" y="1524245"/>
              <a:ext cx="3192672" cy="977444"/>
              <a:chOff x="457200" y="1179483"/>
              <a:chExt cx="3192672" cy="9774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7E3CA-A5D2-5043-8C37-B3C9842F836B}"/>
                  </a:ext>
                </a:extLst>
              </p:cNvPr>
              <p:cNvSpPr txBox="1"/>
              <p:nvPr/>
            </p:nvSpPr>
            <p:spPr>
              <a:xfrm>
                <a:off x="828640" y="1179483"/>
                <a:ext cx="100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C3F44C-1C87-474A-8728-122153CE7B83}"/>
                  </a:ext>
                </a:extLst>
              </p:cNvPr>
              <p:cNvSpPr txBox="1"/>
              <p:nvPr/>
            </p:nvSpPr>
            <p:spPr>
              <a:xfrm>
                <a:off x="2455314" y="1203977"/>
                <a:ext cx="1194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outputs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9DF7FFE-88E9-D146-BA71-CF18C6A76E80}"/>
                  </a:ext>
                </a:extLst>
              </p:cNvPr>
              <p:cNvGrpSpPr/>
              <p:nvPr/>
            </p:nvGrpSpPr>
            <p:grpSpPr>
              <a:xfrm>
                <a:off x="457200" y="1523402"/>
                <a:ext cx="853629" cy="461665"/>
                <a:chOff x="457200" y="1523402"/>
                <a:chExt cx="853629" cy="46166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06D5BC4-606F-2E45-AA0B-D70D13A0C5A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28A2F09-0A5E-2E43-9AEC-220E68AE0B9B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D8A94-4B72-954B-A61E-59D2B7A3578E}"/>
                  </a:ext>
                </a:extLst>
              </p:cNvPr>
              <p:cNvSpPr txBox="1"/>
              <p:nvPr/>
            </p:nvSpPr>
            <p:spPr>
              <a:xfrm>
                <a:off x="1813334" y="1532248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B8272D-5F4E-F24E-9526-4447A949BE89}"/>
                  </a:ext>
                </a:extLst>
              </p:cNvPr>
              <p:cNvGrpSpPr/>
              <p:nvPr/>
            </p:nvGrpSpPr>
            <p:grpSpPr>
              <a:xfrm>
                <a:off x="1323150" y="1520373"/>
                <a:ext cx="853629" cy="461665"/>
                <a:chOff x="457200" y="1523402"/>
                <a:chExt cx="853629" cy="461665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B993B9F-B992-6E41-BE9E-1B26B3C81193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2A87C7-B192-9049-91C8-7465F4BE3A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B6A56AC-2478-A24F-A4E7-0CAC8DA13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2320" y="1431726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EBC47F-A734-3F40-A396-2508B934350D}"/>
                  </a:ext>
                </a:extLst>
              </p:cNvPr>
              <p:cNvSpPr/>
              <p:nvPr/>
            </p:nvSpPr>
            <p:spPr>
              <a:xfrm>
                <a:off x="2221283" y="1641763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31756A-62B4-5849-A4C4-0E3A3691B05A}"/>
                </a:ext>
              </a:extLst>
            </p:cNvPr>
            <p:cNvGrpSpPr/>
            <p:nvPr/>
          </p:nvGrpSpPr>
          <p:grpSpPr>
            <a:xfrm>
              <a:off x="1041192" y="2546024"/>
              <a:ext cx="4412373" cy="725201"/>
              <a:chOff x="457200" y="2284588"/>
              <a:chExt cx="4412373" cy="72520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C2310DF-7F05-4E4F-870D-12972CD1118E}"/>
                  </a:ext>
                </a:extLst>
              </p:cNvPr>
              <p:cNvGrpSpPr/>
              <p:nvPr/>
            </p:nvGrpSpPr>
            <p:grpSpPr>
              <a:xfrm>
                <a:off x="457200" y="2377178"/>
                <a:ext cx="853629" cy="461665"/>
                <a:chOff x="457200" y="1523402"/>
                <a:chExt cx="853629" cy="461665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0922FB0-D826-0F4D-9946-47111499556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32905D-15EC-8243-ADE4-BB07C3083FC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155976-836D-2546-8AC7-A734588CBA8C}"/>
                  </a:ext>
                </a:extLst>
              </p:cNvPr>
              <p:cNvSpPr txBox="1"/>
              <p:nvPr/>
            </p:nvSpPr>
            <p:spPr>
              <a:xfrm>
                <a:off x="1813334" y="2386024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1642F04-4450-7D45-8E19-239C7AFA91BA}"/>
                  </a:ext>
                </a:extLst>
              </p:cNvPr>
              <p:cNvGrpSpPr/>
              <p:nvPr/>
            </p:nvGrpSpPr>
            <p:grpSpPr>
              <a:xfrm>
                <a:off x="1323150" y="2374149"/>
                <a:ext cx="853629" cy="461665"/>
                <a:chOff x="457200" y="1523402"/>
                <a:chExt cx="853629" cy="461665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255A0E4-C4BE-064A-BDCE-00F055EA3630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84A5A4C-7AD3-C346-A89D-8C07936162A5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FEC710-BD62-474E-8392-1ABB9E0325C5}"/>
                  </a:ext>
                </a:extLst>
              </p:cNvPr>
              <p:cNvSpPr/>
              <p:nvPr/>
            </p:nvSpPr>
            <p:spPr>
              <a:xfrm>
                <a:off x="2189731" y="2495539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07045C-CE04-1145-9C4B-CB281F768BCC}"/>
                  </a:ext>
                </a:extLst>
              </p:cNvPr>
              <p:cNvSpPr/>
              <p:nvPr/>
            </p:nvSpPr>
            <p:spPr>
              <a:xfrm>
                <a:off x="3086255" y="2494791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0AD91C-91D7-4A46-BBC1-663CCD7D1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890" y="2284588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58455-94C6-CE42-8E7D-20AFE2E882B1}"/>
                  </a:ext>
                </a:extLst>
              </p:cNvPr>
              <p:cNvSpPr txBox="1"/>
              <p:nvPr/>
            </p:nvSpPr>
            <p:spPr>
              <a:xfrm>
                <a:off x="2299606" y="2384047"/>
                <a:ext cx="628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sig</a:t>
                </a:r>
                <a:endParaRPr lang="en-US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03651D-2B81-594A-ADCF-957EBB8901B4}"/>
                  </a:ext>
                </a:extLst>
              </p:cNvPr>
              <p:cNvSpPr/>
              <p:nvPr/>
            </p:nvSpPr>
            <p:spPr>
              <a:xfrm>
                <a:off x="3943866" y="2494791"/>
                <a:ext cx="925707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4AA7D30-1313-C641-B7DB-B6A5493FE160}"/>
                </a:ext>
              </a:extLst>
            </p:cNvPr>
            <p:cNvGrpSpPr/>
            <p:nvPr/>
          </p:nvGrpSpPr>
          <p:grpSpPr>
            <a:xfrm>
              <a:off x="1026578" y="3396585"/>
              <a:ext cx="3447059" cy="725201"/>
              <a:chOff x="442586" y="3138672"/>
              <a:chExt cx="3447059" cy="72520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114D1C0-737F-2F43-B6B5-D45D0B3F5189}"/>
                  </a:ext>
                </a:extLst>
              </p:cNvPr>
              <p:cNvGrpSpPr/>
              <p:nvPr/>
            </p:nvGrpSpPr>
            <p:grpSpPr>
              <a:xfrm>
                <a:off x="442586" y="3202501"/>
                <a:ext cx="853629" cy="461665"/>
                <a:chOff x="457200" y="1523402"/>
                <a:chExt cx="853629" cy="46166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3D0B9E-227A-B042-B562-C8547C22797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366CBEC-8130-4F44-A266-4EAF27ECADD1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A56845-F23A-8640-B911-91A56C0506B3}"/>
                  </a:ext>
                </a:extLst>
              </p:cNvPr>
              <p:cNvSpPr txBox="1"/>
              <p:nvPr/>
            </p:nvSpPr>
            <p:spPr>
              <a:xfrm>
                <a:off x="1798720" y="321134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E0D6960-9112-5548-828D-73F73A8E557E}"/>
                  </a:ext>
                </a:extLst>
              </p:cNvPr>
              <p:cNvSpPr/>
              <p:nvPr/>
            </p:nvSpPr>
            <p:spPr>
              <a:xfrm>
                <a:off x="130853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055254-83B9-1D4D-BC45-6BD47F221DAF}"/>
                  </a:ext>
                </a:extLst>
              </p:cNvPr>
              <p:cNvSpPr/>
              <p:nvPr/>
            </p:nvSpPr>
            <p:spPr>
              <a:xfrm>
                <a:off x="2175117" y="332086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B1A124-81F5-7B48-A836-E59BE1FD8EEA}"/>
                  </a:ext>
                </a:extLst>
              </p:cNvPr>
              <p:cNvSpPr/>
              <p:nvPr/>
            </p:nvSpPr>
            <p:spPr>
              <a:xfrm>
                <a:off x="3036016" y="332011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2E7035-0485-E84E-A673-43ACDC3AF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4469" y="3138672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69F562-4B95-8348-B967-EF0D74730D4B}"/>
                </a:ext>
              </a:extLst>
            </p:cNvPr>
            <p:cNvGrpSpPr/>
            <p:nvPr/>
          </p:nvGrpSpPr>
          <p:grpSpPr>
            <a:xfrm>
              <a:off x="1055806" y="4212426"/>
              <a:ext cx="3458934" cy="725201"/>
              <a:chOff x="471814" y="4018135"/>
              <a:chExt cx="3458934" cy="7252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3139257-9744-5A42-92D5-7DE871E966FE}"/>
                  </a:ext>
                </a:extLst>
              </p:cNvPr>
              <p:cNvGrpSpPr/>
              <p:nvPr/>
            </p:nvGrpSpPr>
            <p:grpSpPr>
              <a:xfrm>
                <a:off x="471814" y="4109811"/>
                <a:ext cx="853629" cy="461665"/>
                <a:chOff x="457200" y="1523402"/>
                <a:chExt cx="853629" cy="461665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F148205-A560-1F46-9D65-9C5CA96A96F9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0EDDA56-A271-424F-877C-89DA6935A114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C6B547-9C8A-1F45-923A-0F086F90BF6C}"/>
                  </a:ext>
                </a:extLst>
              </p:cNvPr>
              <p:cNvSpPr txBox="1"/>
              <p:nvPr/>
            </p:nvSpPr>
            <p:spPr>
              <a:xfrm>
                <a:off x="1827948" y="4118657"/>
                <a:ext cx="579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sig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CEAE45-3DD0-594D-8EBC-3896D039D5D9}"/>
                  </a:ext>
                </a:extLst>
              </p:cNvPr>
              <p:cNvGrpSpPr/>
              <p:nvPr/>
            </p:nvGrpSpPr>
            <p:grpSpPr>
              <a:xfrm>
                <a:off x="1337764" y="4106782"/>
                <a:ext cx="853629" cy="461665"/>
                <a:chOff x="457200" y="1523402"/>
                <a:chExt cx="853629" cy="461665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7107019-6EC4-E94E-B931-A25D5AB9AC1B}"/>
                    </a:ext>
                  </a:extLst>
                </p:cNvPr>
                <p:cNvSpPr/>
                <p:nvPr/>
              </p:nvSpPr>
              <p:spPr>
                <a:xfrm>
                  <a:off x="457200" y="1644044"/>
                  <a:ext cx="853629" cy="26788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ADFDBDB-4F0A-7C45-9DCA-DE73E26845F2}"/>
                    </a:ext>
                  </a:extLst>
                </p:cNvPr>
                <p:cNvSpPr txBox="1"/>
                <p:nvPr/>
              </p:nvSpPr>
              <p:spPr>
                <a:xfrm>
                  <a:off x="592487" y="1523402"/>
                  <a:ext cx="6286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sig</a:t>
                  </a:r>
                  <a:endParaRPr lang="en-US" b="1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6345C2F-4F60-A54B-9161-BCE89C22B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934" y="4018135"/>
                <a:ext cx="0" cy="72520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9842692-2D16-9D47-A49C-6670E15BDE09}"/>
                  </a:ext>
                </a:extLst>
              </p:cNvPr>
              <p:cNvSpPr/>
              <p:nvPr/>
            </p:nvSpPr>
            <p:spPr>
              <a:xfrm>
                <a:off x="2228095" y="4228172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3E4BD-FB53-5A4C-A3B0-A198E3192207}"/>
                  </a:ext>
                </a:extLst>
              </p:cNvPr>
              <p:cNvSpPr/>
              <p:nvPr/>
            </p:nvSpPr>
            <p:spPr>
              <a:xfrm>
                <a:off x="3077119" y="4227424"/>
                <a:ext cx="853629" cy="267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EF401-4496-3346-A6EB-EE4136964DB0}"/>
                </a:ext>
              </a:extLst>
            </p:cNvPr>
            <p:cNvSpPr txBox="1"/>
            <p:nvPr/>
          </p:nvSpPr>
          <p:spPr>
            <a:xfrm>
              <a:off x="85810" y="1892658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DC2CFF-5F32-6544-BC20-865A533EFC45}"/>
                </a:ext>
              </a:extLst>
            </p:cNvPr>
            <p:cNvSpPr txBox="1"/>
            <p:nvPr/>
          </p:nvSpPr>
          <p:spPr>
            <a:xfrm>
              <a:off x="72971" y="2623981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9F14F1-07B3-7044-A5FD-5DCDEA6E2AE3}"/>
                </a:ext>
              </a:extLst>
            </p:cNvPr>
            <p:cNvSpPr txBox="1"/>
            <p:nvPr/>
          </p:nvSpPr>
          <p:spPr>
            <a:xfrm>
              <a:off x="83247" y="3460414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Tx3: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4FFBDC-6325-E647-9ECA-00D5FF461014}"/>
                </a:ext>
              </a:extLst>
            </p:cNvPr>
            <p:cNvSpPr txBox="1"/>
            <p:nvPr/>
          </p:nvSpPr>
          <p:spPr>
            <a:xfrm>
              <a:off x="72970" y="4316323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Tx4: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32F278-94FB-B342-9AB4-B5F9AAD6988F}"/>
                </a:ext>
              </a:extLst>
            </p:cNvPr>
            <p:cNvSpPr/>
            <p:nvPr/>
          </p:nvSpPr>
          <p:spPr>
            <a:xfrm>
              <a:off x="3664878" y="1985790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CF32DC-E294-9F42-977C-CB4AC6B9F667}"/>
                </a:ext>
              </a:extLst>
            </p:cNvPr>
            <p:cNvSpPr txBox="1"/>
            <p:nvPr/>
          </p:nvSpPr>
          <p:spPr>
            <a:xfrm>
              <a:off x="1726956" y="994821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 Bitcoin block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4864" y="1824199"/>
            <a:ext cx="3364833" cy="29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Signatures make up </a:t>
            </a:r>
            <a:br>
              <a:rPr lang="en-US" dirty="0"/>
            </a:br>
            <a:r>
              <a:rPr lang="en-US" dirty="0"/>
              <a:t>most of Tx data.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dirty="0"/>
              <a:t>Can we compress </a:t>
            </a:r>
            <a:br>
              <a:rPr lang="en-US" dirty="0"/>
            </a:br>
            <a:r>
              <a:rPr lang="en-US" dirty="0"/>
              <a:t>signatures?</a:t>
            </a:r>
          </a:p>
          <a:p>
            <a:r>
              <a:rPr lang="en-US" dirty="0"/>
              <a:t>Yes:  aggregation!</a:t>
            </a:r>
          </a:p>
          <a:p>
            <a:pPr>
              <a:lnSpc>
                <a:spcPct val="110000"/>
              </a:lnSpc>
              <a:tabLst>
                <a:tab pos="565150" algn="l"/>
              </a:tabLst>
            </a:pPr>
            <a:r>
              <a:rPr lang="en-US" dirty="0"/>
              <a:t>not possible for ECDSA</a:t>
            </a:r>
          </a:p>
        </p:txBody>
      </p:sp>
    </p:spTree>
    <p:extLst>
      <p:ext uri="{BB962C8B-B14F-4D97-AF65-F5344CB8AC3E}">
        <p14:creationId xmlns:p14="http://schemas.microsoft.com/office/powerpoint/2010/main" val="8008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>
            <a:extLst>
              <a:ext uri="{FF2B5EF4-FFF2-40B4-BE49-F238E27FC236}">
                <a16:creationId xmlns:a16="http://schemas.microsoft.com/office/drawing/2014/main" id="{15307102-259E-324A-8704-6F62610C3ABF}"/>
              </a:ext>
            </a:extLst>
          </p:cNvPr>
          <p:cNvSpPr/>
          <p:nvPr/>
        </p:nvSpPr>
        <p:spPr>
          <a:xfrm>
            <a:off x="3155545" y="876300"/>
            <a:ext cx="3257550" cy="1828801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Ethereum</a:t>
            </a:r>
          </a:p>
        </p:txBody>
      </p:sp>
      <p:pic>
        <p:nvPicPr>
          <p:cNvPr id="4" name="Picture 4" descr="Ethereum - Wikipedia">
            <a:extLst>
              <a:ext uri="{FF2B5EF4-FFF2-40B4-BE49-F238E27FC236}">
                <a16:creationId xmlns:a16="http://schemas.microsoft.com/office/drawing/2014/main" id="{F5C1226B-8AE3-D441-B174-C48C197A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97" y="152401"/>
            <a:ext cx="723899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3AAE3DE-A231-264F-90A0-6C017BD8CAD5}"/>
              </a:ext>
            </a:extLst>
          </p:cNvPr>
          <p:cNvSpPr/>
          <p:nvPr/>
        </p:nvSpPr>
        <p:spPr>
          <a:xfrm>
            <a:off x="342900" y="3714750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Bitcoin</a:t>
            </a:r>
          </a:p>
        </p:txBody>
      </p:sp>
      <p:pic>
        <p:nvPicPr>
          <p:cNvPr id="7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5FAA4D81-7435-C042-93A6-141DE1C1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84527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61A9F995-78C6-3F4B-9CFA-FCDD038C9AFB}"/>
              </a:ext>
            </a:extLst>
          </p:cNvPr>
          <p:cNvSpPr/>
          <p:nvPr/>
        </p:nvSpPr>
        <p:spPr>
          <a:xfrm>
            <a:off x="628653" y="936175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Cosmos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lana Rumored To Be Raising $450 Million To Build An Ethereum-Killer">
            <a:extLst>
              <a:ext uri="{FF2B5EF4-FFF2-40B4-BE49-F238E27FC236}">
                <a16:creationId xmlns:a16="http://schemas.microsoft.com/office/drawing/2014/main" id="{A6BE56F2-700C-B041-883D-C1C54973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" y="783562"/>
            <a:ext cx="738188" cy="4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E9D970C9-F15B-3544-AC73-CC9B6C4EA623}"/>
              </a:ext>
            </a:extLst>
          </p:cNvPr>
          <p:cNvSpPr/>
          <p:nvPr/>
        </p:nvSpPr>
        <p:spPr>
          <a:xfrm>
            <a:off x="6819900" y="3738563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Polkadot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Polkadot (DOT) logo | Polka dots, Dot logo, Crypto currencies">
            <a:extLst>
              <a:ext uri="{FF2B5EF4-FFF2-40B4-BE49-F238E27FC236}">
                <a16:creationId xmlns:a16="http://schemas.microsoft.com/office/drawing/2014/main" id="{DF06358D-363E-C745-A938-1294F8C1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5" y="3226595"/>
            <a:ext cx="458786" cy="4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675FEC4-C388-7A4C-9B6D-BD2A903FE82A}"/>
              </a:ext>
            </a:extLst>
          </p:cNvPr>
          <p:cNvSpPr/>
          <p:nvPr/>
        </p:nvSpPr>
        <p:spPr>
          <a:xfrm>
            <a:off x="6972300" y="260351"/>
            <a:ext cx="2000250" cy="1066800"/>
          </a:xfrm>
          <a:prstGeom prst="cloudCallout">
            <a:avLst>
              <a:gd name="adj1" fmla="val -16275"/>
              <a:gd name="adj2" fmla="val 3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Flow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D41B76-A19B-2642-B54F-24357EF386C2}"/>
              </a:ext>
            </a:extLst>
          </p:cNvPr>
          <p:cNvGrpSpPr/>
          <p:nvPr/>
        </p:nvGrpSpPr>
        <p:grpSpPr>
          <a:xfrm>
            <a:off x="6454368" y="4475369"/>
            <a:ext cx="1482400" cy="721677"/>
            <a:chOff x="8426447" y="5967161"/>
            <a:chExt cx="1976533" cy="9622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3EBC25-37BF-BF4F-8F56-888A71E37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6447" y="5967161"/>
              <a:ext cx="473557" cy="81647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9011D6-15E2-AE4C-A4EF-1A46529253A2}"/>
                </a:ext>
              </a:extLst>
            </p:cNvPr>
            <p:cNvSpPr txBox="1"/>
            <p:nvPr/>
          </p:nvSpPr>
          <p:spPr>
            <a:xfrm>
              <a:off x="8900004" y="6375400"/>
              <a:ext cx="150297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20 DOT</a:t>
              </a:r>
            </a:p>
          </p:txBody>
        </p:sp>
      </p:grp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8FFC3B80-F615-8C4B-9FDE-4C58DD12F52D}"/>
              </a:ext>
            </a:extLst>
          </p:cNvPr>
          <p:cNvSpPr/>
          <p:nvPr/>
        </p:nvSpPr>
        <p:spPr>
          <a:xfrm>
            <a:off x="4058085" y="3333750"/>
            <a:ext cx="2228415" cy="1066800"/>
          </a:xfrm>
          <a:prstGeom prst="wedgeEllipseCallout">
            <a:avLst>
              <a:gd name="adj1" fmla="val 56464"/>
              <a:gd name="adj2" fmla="val 72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Can I use Osmosis??</a:t>
            </a:r>
            <a:r>
              <a:rPr lang="en-US" sz="1800" dirty="0"/>
              <a:t> 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B481CB0-ECF9-5146-A58E-A2947E600129}"/>
              </a:ext>
            </a:extLst>
          </p:cNvPr>
          <p:cNvSpPr/>
          <p:nvPr/>
        </p:nvSpPr>
        <p:spPr>
          <a:xfrm>
            <a:off x="2501900" y="400050"/>
            <a:ext cx="723900" cy="4610100"/>
          </a:xfrm>
          <a:custGeom>
            <a:avLst/>
            <a:gdLst>
              <a:gd name="connsiteX0" fmla="*/ 965200 w 965200"/>
              <a:gd name="connsiteY0" fmla="*/ 0 h 6146800"/>
              <a:gd name="connsiteX1" fmla="*/ 880533 w 965200"/>
              <a:gd name="connsiteY1" fmla="*/ 203200 h 6146800"/>
              <a:gd name="connsiteX2" fmla="*/ 846666 w 965200"/>
              <a:gd name="connsiteY2" fmla="*/ 254000 h 6146800"/>
              <a:gd name="connsiteX3" fmla="*/ 812800 w 965200"/>
              <a:gd name="connsiteY3" fmla="*/ 338667 h 6146800"/>
              <a:gd name="connsiteX4" fmla="*/ 728133 w 965200"/>
              <a:gd name="connsiteY4" fmla="*/ 491067 h 6146800"/>
              <a:gd name="connsiteX5" fmla="*/ 694266 w 965200"/>
              <a:gd name="connsiteY5" fmla="*/ 558800 h 6146800"/>
              <a:gd name="connsiteX6" fmla="*/ 643466 w 965200"/>
              <a:gd name="connsiteY6" fmla="*/ 626534 h 6146800"/>
              <a:gd name="connsiteX7" fmla="*/ 609600 w 965200"/>
              <a:gd name="connsiteY7" fmla="*/ 694267 h 6146800"/>
              <a:gd name="connsiteX8" fmla="*/ 575733 w 965200"/>
              <a:gd name="connsiteY8" fmla="*/ 745067 h 6146800"/>
              <a:gd name="connsiteX9" fmla="*/ 524933 w 965200"/>
              <a:gd name="connsiteY9" fmla="*/ 863600 h 6146800"/>
              <a:gd name="connsiteX10" fmla="*/ 457200 w 965200"/>
              <a:gd name="connsiteY10" fmla="*/ 982134 h 6146800"/>
              <a:gd name="connsiteX11" fmla="*/ 355600 w 965200"/>
              <a:gd name="connsiteY11" fmla="*/ 1168400 h 6146800"/>
              <a:gd name="connsiteX12" fmla="*/ 338666 w 965200"/>
              <a:gd name="connsiteY12" fmla="*/ 1236134 h 6146800"/>
              <a:gd name="connsiteX13" fmla="*/ 270933 w 965200"/>
              <a:gd name="connsiteY13" fmla="*/ 1371600 h 6146800"/>
              <a:gd name="connsiteX14" fmla="*/ 220133 w 965200"/>
              <a:gd name="connsiteY14" fmla="*/ 1507067 h 6146800"/>
              <a:gd name="connsiteX15" fmla="*/ 203200 w 965200"/>
              <a:gd name="connsiteY15" fmla="*/ 1574800 h 6146800"/>
              <a:gd name="connsiteX16" fmla="*/ 186266 w 965200"/>
              <a:gd name="connsiteY16" fmla="*/ 1625600 h 6146800"/>
              <a:gd name="connsiteX17" fmla="*/ 169333 w 965200"/>
              <a:gd name="connsiteY17" fmla="*/ 2252134 h 6146800"/>
              <a:gd name="connsiteX18" fmla="*/ 203200 w 965200"/>
              <a:gd name="connsiteY18" fmla="*/ 2353734 h 6146800"/>
              <a:gd name="connsiteX19" fmla="*/ 220133 w 965200"/>
              <a:gd name="connsiteY19" fmla="*/ 2404534 h 6146800"/>
              <a:gd name="connsiteX20" fmla="*/ 254000 w 965200"/>
              <a:gd name="connsiteY20" fmla="*/ 2506134 h 6146800"/>
              <a:gd name="connsiteX21" fmla="*/ 287866 w 965200"/>
              <a:gd name="connsiteY21" fmla="*/ 2573867 h 6146800"/>
              <a:gd name="connsiteX22" fmla="*/ 321733 w 965200"/>
              <a:gd name="connsiteY22" fmla="*/ 2675467 h 6146800"/>
              <a:gd name="connsiteX23" fmla="*/ 389466 w 965200"/>
              <a:gd name="connsiteY23" fmla="*/ 2777067 h 6146800"/>
              <a:gd name="connsiteX24" fmla="*/ 406400 w 965200"/>
              <a:gd name="connsiteY24" fmla="*/ 2827867 h 6146800"/>
              <a:gd name="connsiteX25" fmla="*/ 440266 w 965200"/>
              <a:gd name="connsiteY25" fmla="*/ 2878667 h 6146800"/>
              <a:gd name="connsiteX26" fmla="*/ 457200 w 965200"/>
              <a:gd name="connsiteY26" fmla="*/ 2929467 h 6146800"/>
              <a:gd name="connsiteX27" fmla="*/ 491066 w 965200"/>
              <a:gd name="connsiteY27" fmla="*/ 2980267 h 6146800"/>
              <a:gd name="connsiteX28" fmla="*/ 524933 w 965200"/>
              <a:gd name="connsiteY28" fmla="*/ 3048000 h 6146800"/>
              <a:gd name="connsiteX29" fmla="*/ 558800 w 965200"/>
              <a:gd name="connsiteY29" fmla="*/ 3098800 h 6146800"/>
              <a:gd name="connsiteX30" fmla="*/ 609600 w 965200"/>
              <a:gd name="connsiteY30" fmla="*/ 3217334 h 6146800"/>
              <a:gd name="connsiteX31" fmla="*/ 677333 w 965200"/>
              <a:gd name="connsiteY31" fmla="*/ 3369734 h 6146800"/>
              <a:gd name="connsiteX32" fmla="*/ 694266 w 965200"/>
              <a:gd name="connsiteY32" fmla="*/ 3420534 h 6146800"/>
              <a:gd name="connsiteX33" fmla="*/ 677333 w 965200"/>
              <a:gd name="connsiteY33" fmla="*/ 3793067 h 6146800"/>
              <a:gd name="connsiteX34" fmla="*/ 643466 w 965200"/>
              <a:gd name="connsiteY34" fmla="*/ 3894667 h 6146800"/>
              <a:gd name="connsiteX35" fmla="*/ 609600 w 965200"/>
              <a:gd name="connsiteY35" fmla="*/ 3996267 h 6146800"/>
              <a:gd name="connsiteX36" fmla="*/ 592666 w 965200"/>
              <a:gd name="connsiteY36" fmla="*/ 4047067 h 6146800"/>
              <a:gd name="connsiteX37" fmla="*/ 541866 w 965200"/>
              <a:gd name="connsiteY37" fmla="*/ 4233334 h 6146800"/>
              <a:gd name="connsiteX38" fmla="*/ 508000 w 965200"/>
              <a:gd name="connsiteY38" fmla="*/ 4301067 h 6146800"/>
              <a:gd name="connsiteX39" fmla="*/ 474133 w 965200"/>
              <a:gd name="connsiteY39" fmla="*/ 4402667 h 6146800"/>
              <a:gd name="connsiteX40" fmla="*/ 457200 w 965200"/>
              <a:gd name="connsiteY40" fmla="*/ 4453467 h 6146800"/>
              <a:gd name="connsiteX41" fmla="*/ 440266 w 965200"/>
              <a:gd name="connsiteY41" fmla="*/ 4504267 h 6146800"/>
              <a:gd name="connsiteX42" fmla="*/ 406400 w 965200"/>
              <a:gd name="connsiteY42" fmla="*/ 4639734 h 6146800"/>
              <a:gd name="connsiteX43" fmla="*/ 372533 w 965200"/>
              <a:gd name="connsiteY43" fmla="*/ 4724400 h 6146800"/>
              <a:gd name="connsiteX44" fmla="*/ 355600 w 965200"/>
              <a:gd name="connsiteY44" fmla="*/ 4792134 h 6146800"/>
              <a:gd name="connsiteX45" fmla="*/ 321733 w 965200"/>
              <a:gd name="connsiteY45" fmla="*/ 4944534 h 6146800"/>
              <a:gd name="connsiteX46" fmla="*/ 304800 w 965200"/>
              <a:gd name="connsiteY46" fmla="*/ 4995334 h 6146800"/>
              <a:gd name="connsiteX47" fmla="*/ 270933 w 965200"/>
              <a:gd name="connsiteY47" fmla="*/ 5130800 h 6146800"/>
              <a:gd name="connsiteX48" fmla="*/ 254000 w 965200"/>
              <a:gd name="connsiteY48" fmla="*/ 5181600 h 6146800"/>
              <a:gd name="connsiteX49" fmla="*/ 237066 w 965200"/>
              <a:gd name="connsiteY49" fmla="*/ 5266267 h 6146800"/>
              <a:gd name="connsiteX50" fmla="*/ 220133 w 965200"/>
              <a:gd name="connsiteY50" fmla="*/ 5317067 h 6146800"/>
              <a:gd name="connsiteX51" fmla="*/ 203200 w 965200"/>
              <a:gd name="connsiteY51" fmla="*/ 5384800 h 6146800"/>
              <a:gd name="connsiteX52" fmla="*/ 186266 w 965200"/>
              <a:gd name="connsiteY52" fmla="*/ 5435600 h 6146800"/>
              <a:gd name="connsiteX53" fmla="*/ 169333 w 965200"/>
              <a:gd name="connsiteY53" fmla="*/ 5520267 h 6146800"/>
              <a:gd name="connsiteX54" fmla="*/ 135466 w 965200"/>
              <a:gd name="connsiteY54" fmla="*/ 5621867 h 6146800"/>
              <a:gd name="connsiteX55" fmla="*/ 118533 w 965200"/>
              <a:gd name="connsiteY55" fmla="*/ 5672667 h 6146800"/>
              <a:gd name="connsiteX56" fmla="*/ 84666 w 965200"/>
              <a:gd name="connsiteY56" fmla="*/ 5858934 h 6146800"/>
              <a:gd name="connsiteX57" fmla="*/ 67733 w 965200"/>
              <a:gd name="connsiteY57" fmla="*/ 5926667 h 6146800"/>
              <a:gd name="connsiteX58" fmla="*/ 33866 w 965200"/>
              <a:gd name="connsiteY58" fmla="*/ 6028267 h 6146800"/>
              <a:gd name="connsiteX59" fmla="*/ 0 w 965200"/>
              <a:gd name="connsiteY59" fmla="*/ 6146800 h 614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65200" h="6146800">
                <a:moveTo>
                  <a:pt x="965200" y="0"/>
                </a:moveTo>
                <a:cubicBezTo>
                  <a:pt x="934419" y="82083"/>
                  <a:pt x="920850" y="132646"/>
                  <a:pt x="880533" y="203200"/>
                </a:cubicBezTo>
                <a:cubicBezTo>
                  <a:pt x="870436" y="220870"/>
                  <a:pt x="855767" y="235797"/>
                  <a:pt x="846666" y="254000"/>
                </a:cubicBezTo>
                <a:cubicBezTo>
                  <a:pt x="833072" y="281187"/>
                  <a:pt x="825145" y="310891"/>
                  <a:pt x="812800" y="338667"/>
                </a:cubicBezTo>
                <a:cubicBezTo>
                  <a:pt x="776716" y="419856"/>
                  <a:pt x="775619" y="405592"/>
                  <a:pt x="728133" y="491067"/>
                </a:cubicBezTo>
                <a:cubicBezTo>
                  <a:pt x="715874" y="513133"/>
                  <a:pt x="707645" y="537394"/>
                  <a:pt x="694266" y="558800"/>
                </a:cubicBezTo>
                <a:cubicBezTo>
                  <a:pt x="679308" y="582733"/>
                  <a:pt x="658424" y="602601"/>
                  <a:pt x="643466" y="626534"/>
                </a:cubicBezTo>
                <a:cubicBezTo>
                  <a:pt x="630088" y="647940"/>
                  <a:pt x="622124" y="672350"/>
                  <a:pt x="609600" y="694267"/>
                </a:cubicBezTo>
                <a:cubicBezTo>
                  <a:pt x="599503" y="711937"/>
                  <a:pt x="585830" y="727397"/>
                  <a:pt x="575733" y="745067"/>
                </a:cubicBezTo>
                <a:cubicBezTo>
                  <a:pt x="511548" y="857390"/>
                  <a:pt x="565642" y="768612"/>
                  <a:pt x="524933" y="863600"/>
                </a:cubicBezTo>
                <a:cubicBezTo>
                  <a:pt x="471033" y="989366"/>
                  <a:pt x="513881" y="878219"/>
                  <a:pt x="457200" y="982134"/>
                </a:cubicBezTo>
                <a:cubicBezTo>
                  <a:pt x="341948" y="1193429"/>
                  <a:pt x="432956" y="1052364"/>
                  <a:pt x="355600" y="1168400"/>
                </a:cubicBezTo>
                <a:cubicBezTo>
                  <a:pt x="349955" y="1190978"/>
                  <a:pt x="347617" y="1214651"/>
                  <a:pt x="338666" y="1236134"/>
                </a:cubicBezTo>
                <a:cubicBezTo>
                  <a:pt x="319249" y="1282736"/>
                  <a:pt x="270933" y="1371600"/>
                  <a:pt x="270933" y="1371600"/>
                </a:cubicBezTo>
                <a:cubicBezTo>
                  <a:pt x="227469" y="1545459"/>
                  <a:pt x="286544" y="1329972"/>
                  <a:pt x="220133" y="1507067"/>
                </a:cubicBezTo>
                <a:cubicBezTo>
                  <a:pt x="211961" y="1528858"/>
                  <a:pt x="209594" y="1552423"/>
                  <a:pt x="203200" y="1574800"/>
                </a:cubicBezTo>
                <a:cubicBezTo>
                  <a:pt x="198296" y="1591963"/>
                  <a:pt x="191911" y="1608667"/>
                  <a:pt x="186266" y="1625600"/>
                </a:cubicBezTo>
                <a:cubicBezTo>
                  <a:pt x="137775" y="1916551"/>
                  <a:pt x="131986" y="1866210"/>
                  <a:pt x="169333" y="2252134"/>
                </a:cubicBezTo>
                <a:cubicBezTo>
                  <a:pt x="172772" y="2287667"/>
                  <a:pt x="191911" y="2319867"/>
                  <a:pt x="203200" y="2353734"/>
                </a:cubicBezTo>
                <a:lnTo>
                  <a:pt x="220133" y="2404534"/>
                </a:lnTo>
                <a:lnTo>
                  <a:pt x="254000" y="2506134"/>
                </a:lnTo>
                <a:cubicBezTo>
                  <a:pt x="265289" y="2528712"/>
                  <a:pt x="278491" y="2550430"/>
                  <a:pt x="287866" y="2573867"/>
                </a:cubicBezTo>
                <a:cubicBezTo>
                  <a:pt x="301124" y="2607012"/>
                  <a:pt x="301931" y="2645764"/>
                  <a:pt x="321733" y="2675467"/>
                </a:cubicBezTo>
                <a:cubicBezTo>
                  <a:pt x="344311" y="2709334"/>
                  <a:pt x="376594" y="2738453"/>
                  <a:pt x="389466" y="2777067"/>
                </a:cubicBezTo>
                <a:cubicBezTo>
                  <a:pt x="395111" y="2794000"/>
                  <a:pt x="398418" y="2811902"/>
                  <a:pt x="406400" y="2827867"/>
                </a:cubicBezTo>
                <a:cubicBezTo>
                  <a:pt x="415501" y="2846070"/>
                  <a:pt x="431165" y="2860464"/>
                  <a:pt x="440266" y="2878667"/>
                </a:cubicBezTo>
                <a:cubicBezTo>
                  <a:pt x="448248" y="2894632"/>
                  <a:pt x="449218" y="2913502"/>
                  <a:pt x="457200" y="2929467"/>
                </a:cubicBezTo>
                <a:cubicBezTo>
                  <a:pt x="466301" y="2947670"/>
                  <a:pt x="480969" y="2962597"/>
                  <a:pt x="491066" y="2980267"/>
                </a:cubicBezTo>
                <a:cubicBezTo>
                  <a:pt x="503590" y="3002184"/>
                  <a:pt x="512409" y="3026083"/>
                  <a:pt x="524933" y="3048000"/>
                </a:cubicBezTo>
                <a:cubicBezTo>
                  <a:pt x="535030" y="3065670"/>
                  <a:pt x="548703" y="3081130"/>
                  <a:pt x="558800" y="3098800"/>
                </a:cubicBezTo>
                <a:cubicBezTo>
                  <a:pt x="699734" y="3345438"/>
                  <a:pt x="514619" y="3027372"/>
                  <a:pt x="609600" y="3217334"/>
                </a:cubicBezTo>
                <a:cubicBezTo>
                  <a:pt x="690099" y="3378333"/>
                  <a:pt x="589964" y="3107628"/>
                  <a:pt x="677333" y="3369734"/>
                </a:cubicBezTo>
                <a:lnTo>
                  <a:pt x="694266" y="3420534"/>
                </a:lnTo>
                <a:cubicBezTo>
                  <a:pt x="688622" y="3544712"/>
                  <a:pt x="690576" y="3669469"/>
                  <a:pt x="677333" y="3793067"/>
                </a:cubicBezTo>
                <a:cubicBezTo>
                  <a:pt x="673530" y="3828562"/>
                  <a:pt x="654755" y="3860800"/>
                  <a:pt x="643466" y="3894667"/>
                </a:cubicBezTo>
                <a:lnTo>
                  <a:pt x="609600" y="3996267"/>
                </a:lnTo>
                <a:cubicBezTo>
                  <a:pt x="603955" y="4013200"/>
                  <a:pt x="596995" y="4029751"/>
                  <a:pt x="592666" y="4047067"/>
                </a:cubicBezTo>
                <a:cubicBezTo>
                  <a:pt x="587480" y="4067810"/>
                  <a:pt x="560861" y="4189013"/>
                  <a:pt x="541866" y="4233334"/>
                </a:cubicBezTo>
                <a:cubicBezTo>
                  <a:pt x="531922" y="4256536"/>
                  <a:pt x="517375" y="4277630"/>
                  <a:pt x="508000" y="4301067"/>
                </a:cubicBezTo>
                <a:cubicBezTo>
                  <a:pt x="494742" y="4334212"/>
                  <a:pt x="485422" y="4368800"/>
                  <a:pt x="474133" y="4402667"/>
                </a:cubicBezTo>
                <a:lnTo>
                  <a:pt x="457200" y="4453467"/>
                </a:lnTo>
                <a:cubicBezTo>
                  <a:pt x="451555" y="4470400"/>
                  <a:pt x="444595" y="4486951"/>
                  <a:pt x="440266" y="4504267"/>
                </a:cubicBezTo>
                <a:cubicBezTo>
                  <a:pt x="428977" y="4549423"/>
                  <a:pt x="423687" y="4596518"/>
                  <a:pt x="406400" y="4639734"/>
                </a:cubicBezTo>
                <a:cubicBezTo>
                  <a:pt x="395111" y="4667956"/>
                  <a:pt x="382145" y="4695564"/>
                  <a:pt x="372533" y="4724400"/>
                </a:cubicBezTo>
                <a:cubicBezTo>
                  <a:pt x="365173" y="4746479"/>
                  <a:pt x="360649" y="4769415"/>
                  <a:pt x="355600" y="4792134"/>
                </a:cubicBezTo>
                <a:cubicBezTo>
                  <a:pt x="338144" y="4870683"/>
                  <a:pt x="342377" y="4872278"/>
                  <a:pt x="321733" y="4944534"/>
                </a:cubicBezTo>
                <a:cubicBezTo>
                  <a:pt x="316830" y="4961697"/>
                  <a:pt x="309496" y="4978114"/>
                  <a:pt x="304800" y="4995334"/>
                </a:cubicBezTo>
                <a:cubicBezTo>
                  <a:pt x="292553" y="5040239"/>
                  <a:pt x="285652" y="5086643"/>
                  <a:pt x="270933" y="5130800"/>
                </a:cubicBezTo>
                <a:cubicBezTo>
                  <a:pt x="265289" y="5147733"/>
                  <a:pt x="258329" y="5164284"/>
                  <a:pt x="254000" y="5181600"/>
                </a:cubicBezTo>
                <a:cubicBezTo>
                  <a:pt x="247019" y="5209522"/>
                  <a:pt x="244047" y="5238345"/>
                  <a:pt x="237066" y="5266267"/>
                </a:cubicBezTo>
                <a:cubicBezTo>
                  <a:pt x="232737" y="5283583"/>
                  <a:pt x="225036" y="5299904"/>
                  <a:pt x="220133" y="5317067"/>
                </a:cubicBezTo>
                <a:cubicBezTo>
                  <a:pt x="213740" y="5339444"/>
                  <a:pt x="209594" y="5362423"/>
                  <a:pt x="203200" y="5384800"/>
                </a:cubicBezTo>
                <a:cubicBezTo>
                  <a:pt x="198296" y="5401963"/>
                  <a:pt x="190595" y="5418284"/>
                  <a:pt x="186266" y="5435600"/>
                </a:cubicBezTo>
                <a:cubicBezTo>
                  <a:pt x="179285" y="5463522"/>
                  <a:pt x="176906" y="5492500"/>
                  <a:pt x="169333" y="5520267"/>
                </a:cubicBezTo>
                <a:cubicBezTo>
                  <a:pt x="159940" y="5554708"/>
                  <a:pt x="146755" y="5588000"/>
                  <a:pt x="135466" y="5621867"/>
                </a:cubicBezTo>
                <a:cubicBezTo>
                  <a:pt x="129822" y="5638800"/>
                  <a:pt x="121467" y="5655061"/>
                  <a:pt x="118533" y="5672667"/>
                </a:cubicBezTo>
                <a:cubicBezTo>
                  <a:pt x="106276" y="5746209"/>
                  <a:pt x="100447" y="5787918"/>
                  <a:pt x="84666" y="5858934"/>
                </a:cubicBezTo>
                <a:cubicBezTo>
                  <a:pt x="79617" y="5881652"/>
                  <a:pt x="74420" y="5904376"/>
                  <a:pt x="67733" y="5926667"/>
                </a:cubicBezTo>
                <a:cubicBezTo>
                  <a:pt x="57475" y="5960860"/>
                  <a:pt x="40867" y="5993262"/>
                  <a:pt x="33866" y="6028267"/>
                </a:cubicBezTo>
                <a:cubicBezTo>
                  <a:pt x="14458" y="6125310"/>
                  <a:pt x="29804" y="6087191"/>
                  <a:pt x="0" y="61468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AF9B3DE-1F1C-9240-8784-12F59BA7142E}"/>
              </a:ext>
            </a:extLst>
          </p:cNvPr>
          <p:cNvSpPr/>
          <p:nvPr/>
        </p:nvSpPr>
        <p:spPr>
          <a:xfrm>
            <a:off x="6459535" y="444501"/>
            <a:ext cx="398465" cy="3613150"/>
          </a:xfrm>
          <a:custGeom>
            <a:avLst/>
            <a:gdLst>
              <a:gd name="connsiteX0" fmla="*/ 118793 w 1185593"/>
              <a:gd name="connsiteY0" fmla="*/ 0 h 5503333"/>
              <a:gd name="connsiteX1" fmla="*/ 186526 w 1185593"/>
              <a:gd name="connsiteY1" fmla="*/ 152400 h 5503333"/>
              <a:gd name="connsiteX2" fmla="*/ 254259 w 1185593"/>
              <a:gd name="connsiteY2" fmla="*/ 237066 h 5503333"/>
              <a:gd name="connsiteX3" fmla="*/ 288126 w 1185593"/>
              <a:gd name="connsiteY3" fmla="*/ 287866 h 5503333"/>
              <a:gd name="connsiteX4" fmla="*/ 372793 w 1185593"/>
              <a:gd name="connsiteY4" fmla="*/ 440266 h 5503333"/>
              <a:gd name="connsiteX5" fmla="*/ 457459 w 1185593"/>
              <a:gd name="connsiteY5" fmla="*/ 558800 h 5503333"/>
              <a:gd name="connsiteX6" fmla="*/ 474393 w 1185593"/>
              <a:gd name="connsiteY6" fmla="*/ 626533 h 5503333"/>
              <a:gd name="connsiteX7" fmla="*/ 525193 w 1185593"/>
              <a:gd name="connsiteY7" fmla="*/ 694266 h 5503333"/>
              <a:gd name="connsiteX8" fmla="*/ 626793 w 1185593"/>
              <a:gd name="connsiteY8" fmla="*/ 880533 h 5503333"/>
              <a:gd name="connsiteX9" fmla="*/ 694526 w 1185593"/>
              <a:gd name="connsiteY9" fmla="*/ 1032933 h 5503333"/>
              <a:gd name="connsiteX10" fmla="*/ 813059 w 1185593"/>
              <a:gd name="connsiteY10" fmla="*/ 1253066 h 5503333"/>
              <a:gd name="connsiteX11" fmla="*/ 863859 w 1185593"/>
              <a:gd name="connsiteY11" fmla="*/ 1371600 h 5503333"/>
              <a:gd name="connsiteX12" fmla="*/ 880793 w 1185593"/>
              <a:gd name="connsiteY12" fmla="*/ 1439333 h 5503333"/>
              <a:gd name="connsiteX13" fmla="*/ 965459 w 1185593"/>
              <a:gd name="connsiteY13" fmla="*/ 1608666 h 5503333"/>
              <a:gd name="connsiteX14" fmla="*/ 982393 w 1185593"/>
              <a:gd name="connsiteY14" fmla="*/ 1659466 h 5503333"/>
              <a:gd name="connsiteX15" fmla="*/ 999326 w 1185593"/>
              <a:gd name="connsiteY15" fmla="*/ 1727200 h 5503333"/>
              <a:gd name="connsiteX16" fmla="*/ 1033193 w 1185593"/>
              <a:gd name="connsiteY16" fmla="*/ 1778000 h 5503333"/>
              <a:gd name="connsiteX17" fmla="*/ 1067059 w 1185593"/>
              <a:gd name="connsiteY17" fmla="*/ 1879600 h 5503333"/>
              <a:gd name="connsiteX18" fmla="*/ 1100926 w 1185593"/>
              <a:gd name="connsiteY18" fmla="*/ 2015066 h 5503333"/>
              <a:gd name="connsiteX19" fmla="*/ 1134793 w 1185593"/>
              <a:gd name="connsiteY19" fmla="*/ 2116666 h 5503333"/>
              <a:gd name="connsiteX20" fmla="*/ 1168659 w 1185593"/>
              <a:gd name="connsiteY20" fmla="*/ 2319866 h 5503333"/>
              <a:gd name="connsiteX21" fmla="*/ 1185593 w 1185593"/>
              <a:gd name="connsiteY21" fmla="*/ 2421466 h 5503333"/>
              <a:gd name="connsiteX22" fmla="*/ 1168659 w 1185593"/>
              <a:gd name="connsiteY22" fmla="*/ 3048000 h 5503333"/>
              <a:gd name="connsiteX23" fmla="*/ 1151726 w 1185593"/>
              <a:gd name="connsiteY23" fmla="*/ 3098800 h 5503333"/>
              <a:gd name="connsiteX24" fmla="*/ 1134793 w 1185593"/>
              <a:gd name="connsiteY24" fmla="*/ 3166533 h 5503333"/>
              <a:gd name="connsiteX25" fmla="*/ 1117859 w 1185593"/>
              <a:gd name="connsiteY25" fmla="*/ 3217333 h 5503333"/>
              <a:gd name="connsiteX26" fmla="*/ 1100926 w 1185593"/>
              <a:gd name="connsiteY26" fmla="*/ 3285066 h 5503333"/>
              <a:gd name="connsiteX27" fmla="*/ 1033193 w 1185593"/>
              <a:gd name="connsiteY27" fmla="*/ 3420533 h 5503333"/>
              <a:gd name="connsiteX28" fmla="*/ 931593 w 1185593"/>
              <a:gd name="connsiteY28" fmla="*/ 3674533 h 5503333"/>
              <a:gd name="connsiteX29" fmla="*/ 897726 w 1185593"/>
              <a:gd name="connsiteY29" fmla="*/ 3759200 h 5503333"/>
              <a:gd name="connsiteX30" fmla="*/ 846926 w 1185593"/>
              <a:gd name="connsiteY30" fmla="*/ 3843866 h 5503333"/>
              <a:gd name="connsiteX31" fmla="*/ 728393 w 1185593"/>
              <a:gd name="connsiteY31" fmla="*/ 4097866 h 5503333"/>
              <a:gd name="connsiteX32" fmla="*/ 677593 w 1185593"/>
              <a:gd name="connsiteY32" fmla="*/ 4165600 h 5503333"/>
              <a:gd name="connsiteX33" fmla="*/ 643726 w 1185593"/>
              <a:gd name="connsiteY33" fmla="*/ 4250266 h 5503333"/>
              <a:gd name="connsiteX34" fmla="*/ 609859 w 1185593"/>
              <a:gd name="connsiteY34" fmla="*/ 4301066 h 5503333"/>
              <a:gd name="connsiteX35" fmla="*/ 508259 w 1185593"/>
              <a:gd name="connsiteY35" fmla="*/ 4436533 h 5503333"/>
              <a:gd name="connsiteX36" fmla="*/ 440526 w 1185593"/>
              <a:gd name="connsiteY36" fmla="*/ 4572000 h 5503333"/>
              <a:gd name="connsiteX37" fmla="*/ 338926 w 1185593"/>
              <a:gd name="connsiteY37" fmla="*/ 4707466 h 5503333"/>
              <a:gd name="connsiteX38" fmla="*/ 288126 w 1185593"/>
              <a:gd name="connsiteY38" fmla="*/ 4775200 h 5503333"/>
              <a:gd name="connsiteX39" fmla="*/ 203459 w 1185593"/>
              <a:gd name="connsiteY39" fmla="*/ 4910666 h 5503333"/>
              <a:gd name="connsiteX40" fmla="*/ 169593 w 1185593"/>
              <a:gd name="connsiteY40" fmla="*/ 4978400 h 5503333"/>
              <a:gd name="connsiteX41" fmla="*/ 118793 w 1185593"/>
              <a:gd name="connsiteY41" fmla="*/ 5063066 h 5503333"/>
              <a:gd name="connsiteX42" fmla="*/ 67993 w 1185593"/>
              <a:gd name="connsiteY42" fmla="*/ 5164666 h 5503333"/>
              <a:gd name="connsiteX43" fmla="*/ 51059 w 1185593"/>
              <a:gd name="connsiteY43" fmla="*/ 5232400 h 5503333"/>
              <a:gd name="connsiteX44" fmla="*/ 17193 w 1185593"/>
              <a:gd name="connsiteY44" fmla="*/ 5334000 h 5503333"/>
              <a:gd name="connsiteX45" fmla="*/ 259 w 1185593"/>
              <a:gd name="connsiteY45" fmla="*/ 5503333 h 550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85593" h="5503333">
                <a:moveTo>
                  <a:pt x="118793" y="0"/>
                </a:moveTo>
                <a:cubicBezTo>
                  <a:pt x="141371" y="50800"/>
                  <a:pt x="158945" y="104133"/>
                  <a:pt x="186526" y="152400"/>
                </a:cubicBezTo>
                <a:cubicBezTo>
                  <a:pt x="204457" y="183780"/>
                  <a:pt x="232574" y="208153"/>
                  <a:pt x="254259" y="237066"/>
                </a:cubicBezTo>
                <a:cubicBezTo>
                  <a:pt x="266470" y="253347"/>
                  <a:pt x="276837" y="270933"/>
                  <a:pt x="288126" y="287866"/>
                </a:cubicBezTo>
                <a:cubicBezTo>
                  <a:pt x="334955" y="428356"/>
                  <a:pt x="256335" y="207342"/>
                  <a:pt x="372793" y="440266"/>
                </a:cubicBezTo>
                <a:cubicBezTo>
                  <a:pt x="417368" y="529419"/>
                  <a:pt x="388810" y="490151"/>
                  <a:pt x="457459" y="558800"/>
                </a:cubicBezTo>
                <a:cubicBezTo>
                  <a:pt x="463104" y="581378"/>
                  <a:pt x="463985" y="605717"/>
                  <a:pt x="474393" y="626533"/>
                </a:cubicBezTo>
                <a:cubicBezTo>
                  <a:pt x="487014" y="651776"/>
                  <a:pt x="508789" y="671301"/>
                  <a:pt x="525193" y="694266"/>
                </a:cubicBezTo>
                <a:cubicBezTo>
                  <a:pt x="567357" y="753296"/>
                  <a:pt x="598842" y="810653"/>
                  <a:pt x="626793" y="880533"/>
                </a:cubicBezTo>
                <a:cubicBezTo>
                  <a:pt x="653708" y="947823"/>
                  <a:pt x="660623" y="971907"/>
                  <a:pt x="694526" y="1032933"/>
                </a:cubicBezTo>
                <a:cubicBezTo>
                  <a:pt x="727088" y="1091544"/>
                  <a:pt x="798426" y="1194535"/>
                  <a:pt x="813059" y="1253066"/>
                </a:cubicBezTo>
                <a:cubicBezTo>
                  <a:pt x="834929" y="1340544"/>
                  <a:pt x="817084" y="1301436"/>
                  <a:pt x="863859" y="1371600"/>
                </a:cubicBezTo>
                <a:cubicBezTo>
                  <a:pt x="869504" y="1394178"/>
                  <a:pt x="871625" y="1417942"/>
                  <a:pt x="880793" y="1439333"/>
                </a:cubicBezTo>
                <a:cubicBezTo>
                  <a:pt x="905652" y="1497337"/>
                  <a:pt x="945502" y="1548798"/>
                  <a:pt x="965459" y="1608666"/>
                </a:cubicBezTo>
                <a:cubicBezTo>
                  <a:pt x="971104" y="1625599"/>
                  <a:pt x="977489" y="1642303"/>
                  <a:pt x="982393" y="1659466"/>
                </a:cubicBezTo>
                <a:cubicBezTo>
                  <a:pt x="988787" y="1681843"/>
                  <a:pt x="990158" y="1705809"/>
                  <a:pt x="999326" y="1727200"/>
                </a:cubicBezTo>
                <a:cubicBezTo>
                  <a:pt x="1007343" y="1745906"/>
                  <a:pt x="1021904" y="1761067"/>
                  <a:pt x="1033193" y="1778000"/>
                </a:cubicBezTo>
                <a:cubicBezTo>
                  <a:pt x="1044482" y="1811867"/>
                  <a:pt x="1058401" y="1844967"/>
                  <a:pt x="1067059" y="1879600"/>
                </a:cubicBezTo>
                <a:cubicBezTo>
                  <a:pt x="1078348" y="1924755"/>
                  <a:pt x="1086207" y="1970909"/>
                  <a:pt x="1100926" y="2015066"/>
                </a:cubicBezTo>
                <a:lnTo>
                  <a:pt x="1134793" y="2116666"/>
                </a:lnTo>
                <a:lnTo>
                  <a:pt x="1168659" y="2319866"/>
                </a:lnTo>
                <a:lnTo>
                  <a:pt x="1185593" y="2421466"/>
                </a:lnTo>
                <a:cubicBezTo>
                  <a:pt x="1179948" y="2630311"/>
                  <a:pt x="1179092" y="2839340"/>
                  <a:pt x="1168659" y="3048000"/>
                </a:cubicBezTo>
                <a:cubicBezTo>
                  <a:pt x="1167768" y="3065827"/>
                  <a:pt x="1156629" y="3081637"/>
                  <a:pt x="1151726" y="3098800"/>
                </a:cubicBezTo>
                <a:cubicBezTo>
                  <a:pt x="1145333" y="3121177"/>
                  <a:pt x="1141187" y="3144156"/>
                  <a:pt x="1134793" y="3166533"/>
                </a:cubicBezTo>
                <a:cubicBezTo>
                  <a:pt x="1129889" y="3183696"/>
                  <a:pt x="1122763" y="3200170"/>
                  <a:pt x="1117859" y="3217333"/>
                </a:cubicBezTo>
                <a:cubicBezTo>
                  <a:pt x="1111465" y="3239710"/>
                  <a:pt x="1109877" y="3263584"/>
                  <a:pt x="1100926" y="3285066"/>
                </a:cubicBezTo>
                <a:cubicBezTo>
                  <a:pt x="1081509" y="3331668"/>
                  <a:pt x="1051943" y="3373658"/>
                  <a:pt x="1033193" y="3420533"/>
                </a:cubicBezTo>
                <a:lnTo>
                  <a:pt x="931593" y="3674533"/>
                </a:lnTo>
                <a:cubicBezTo>
                  <a:pt x="920304" y="3702755"/>
                  <a:pt x="913365" y="3733135"/>
                  <a:pt x="897726" y="3759200"/>
                </a:cubicBezTo>
                <a:cubicBezTo>
                  <a:pt x="880793" y="3787422"/>
                  <a:pt x="861645" y="3814428"/>
                  <a:pt x="846926" y="3843866"/>
                </a:cubicBezTo>
                <a:cubicBezTo>
                  <a:pt x="793972" y="3949773"/>
                  <a:pt x="817620" y="3978895"/>
                  <a:pt x="728393" y="4097866"/>
                </a:cubicBezTo>
                <a:cubicBezTo>
                  <a:pt x="711460" y="4120444"/>
                  <a:pt x="691299" y="4140929"/>
                  <a:pt x="677593" y="4165600"/>
                </a:cubicBezTo>
                <a:cubicBezTo>
                  <a:pt x="662831" y="4192171"/>
                  <a:pt x="657320" y="4223079"/>
                  <a:pt x="643726" y="4250266"/>
                </a:cubicBezTo>
                <a:cubicBezTo>
                  <a:pt x="634624" y="4268469"/>
                  <a:pt x="620645" y="4283808"/>
                  <a:pt x="609859" y="4301066"/>
                </a:cubicBezTo>
                <a:cubicBezTo>
                  <a:pt x="539724" y="4413282"/>
                  <a:pt x="587435" y="4357357"/>
                  <a:pt x="508259" y="4436533"/>
                </a:cubicBezTo>
                <a:cubicBezTo>
                  <a:pt x="485681" y="4481689"/>
                  <a:pt x="470817" y="4531612"/>
                  <a:pt x="440526" y="4572000"/>
                </a:cubicBezTo>
                <a:lnTo>
                  <a:pt x="338926" y="4707466"/>
                </a:lnTo>
                <a:cubicBezTo>
                  <a:pt x="321993" y="4730044"/>
                  <a:pt x="298608" y="4748996"/>
                  <a:pt x="288126" y="4775200"/>
                </a:cubicBezTo>
                <a:cubicBezTo>
                  <a:pt x="245365" y="4882101"/>
                  <a:pt x="275752" y="4838373"/>
                  <a:pt x="203459" y="4910666"/>
                </a:cubicBezTo>
                <a:cubicBezTo>
                  <a:pt x="192170" y="4933244"/>
                  <a:pt x="181852" y="4956334"/>
                  <a:pt x="169593" y="4978400"/>
                </a:cubicBezTo>
                <a:cubicBezTo>
                  <a:pt x="153609" y="5007171"/>
                  <a:pt x="133512" y="5033628"/>
                  <a:pt x="118793" y="5063066"/>
                </a:cubicBezTo>
                <a:cubicBezTo>
                  <a:pt x="48682" y="5203286"/>
                  <a:pt x="165052" y="5019074"/>
                  <a:pt x="67993" y="5164666"/>
                </a:cubicBezTo>
                <a:cubicBezTo>
                  <a:pt x="62348" y="5187244"/>
                  <a:pt x="57746" y="5210109"/>
                  <a:pt x="51059" y="5232400"/>
                </a:cubicBezTo>
                <a:cubicBezTo>
                  <a:pt x="40801" y="5266593"/>
                  <a:pt x="23062" y="5298787"/>
                  <a:pt x="17193" y="5334000"/>
                </a:cubicBezTo>
                <a:cubicBezTo>
                  <a:pt x="-3453" y="5457870"/>
                  <a:pt x="259" y="5401266"/>
                  <a:pt x="259" y="550333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209573B-1D00-BF42-93AE-77618AAF4905}"/>
              </a:ext>
            </a:extLst>
          </p:cNvPr>
          <p:cNvSpPr/>
          <p:nvPr/>
        </p:nvSpPr>
        <p:spPr>
          <a:xfrm>
            <a:off x="168278" y="2034728"/>
            <a:ext cx="1143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Osmosis DEX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EBAF212-367E-7349-829F-27BDD6F684D0}"/>
              </a:ext>
            </a:extLst>
          </p:cNvPr>
          <p:cNvSpPr/>
          <p:nvPr/>
        </p:nvSpPr>
        <p:spPr>
          <a:xfrm>
            <a:off x="268014" y="2885095"/>
            <a:ext cx="8704536" cy="167006"/>
          </a:xfrm>
          <a:custGeom>
            <a:avLst/>
            <a:gdLst>
              <a:gd name="connsiteX0" fmla="*/ 0 w 6905357"/>
              <a:gd name="connsiteY0" fmla="*/ 204951 h 247567"/>
              <a:gd name="connsiteX1" fmla="*/ 1418896 w 6905357"/>
              <a:gd name="connsiteY1" fmla="*/ 204951 h 247567"/>
              <a:gd name="connsiteX2" fmla="*/ 1813034 w 6905357"/>
              <a:gd name="connsiteY2" fmla="*/ 173420 h 247567"/>
              <a:gd name="connsiteX3" fmla="*/ 2191407 w 6905357"/>
              <a:gd name="connsiteY3" fmla="*/ 141889 h 247567"/>
              <a:gd name="connsiteX4" fmla="*/ 2349062 w 6905357"/>
              <a:gd name="connsiteY4" fmla="*/ 110358 h 247567"/>
              <a:gd name="connsiteX5" fmla="*/ 2506717 w 6905357"/>
              <a:gd name="connsiteY5" fmla="*/ 94593 h 247567"/>
              <a:gd name="connsiteX6" fmla="*/ 2601310 w 6905357"/>
              <a:gd name="connsiteY6" fmla="*/ 78827 h 247567"/>
              <a:gd name="connsiteX7" fmla="*/ 2853558 w 6905357"/>
              <a:gd name="connsiteY7" fmla="*/ 63062 h 247567"/>
              <a:gd name="connsiteX8" fmla="*/ 3090041 w 6905357"/>
              <a:gd name="connsiteY8" fmla="*/ 31531 h 247567"/>
              <a:gd name="connsiteX9" fmla="*/ 3310758 w 6905357"/>
              <a:gd name="connsiteY9" fmla="*/ 15765 h 247567"/>
              <a:gd name="connsiteX10" fmla="*/ 3909848 w 6905357"/>
              <a:gd name="connsiteY10" fmla="*/ 31531 h 247567"/>
              <a:gd name="connsiteX11" fmla="*/ 4035972 w 6905357"/>
              <a:gd name="connsiteY11" fmla="*/ 47296 h 247567"/>
              <a:gd name="connsiteX12" fmla="*/ 4240924 w 6905357"/>
              <a:gd name="connsiteY12" fmla="*/ 63062 h 247567"/>
              <a:gd name="connsiteX13" fmla="*/ 4477407 w 6905357"/>
              <a:gd name="connsiteY13" fmla="*/ 94593 h 247567"/>
              <a:gd name="connsiteX14" fmla="*/ 5013434 w 6905357"/>
              <a:gd name="connsiteY14" fmla="*/ 126124 h 247567"/>
              <a:gd name="connsiteX15" fmla="*/ 6117020 w 6905357"/>
              <a:gd name="connsiteY15" fmla="*/ 110358 h 247567"/>
              <a:gd name="connsiteX16" fmla="*/ 6227379 w 6905357"/>
              <a:gd name="connsiteY16" fmla="*/ 94593 h 247567"/>
              <a:gd name="connsiteX17" fmla="*/ 6621517 w 6905357"/>
              <a:gd name="connsiteY17" fmla="*/ 63062 h 247567"/>
              <a:gd name="connsiteX18" fmla="*/ 6826469 w 6905357"/>
              <a:gd name="connsiteY18" fmla="*/ 31531 h 247567"/>
              <a:gd name="connsiteX19" fmla="*/ 6905296 w 6905357"/>
              <a:gd name="connsiteY19" fmla="*/ 0 h 24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05357" h="247567">
                <a:moveTo>
                  <a:pt x="0" y="204951"/>
                </a:moveTo>
                <a:cubicBezTo>
                  <a:pt x="531618" y="280899"/>
                  <a:pt x="197246" y="238886"/>
                  <a:pt x="1418896" y="204951"/>
                </a:cubicBezTo>
                <a:cubicBezTo>
                  <a:pt x="1550644" y="201291"/>
                  <a:pt x="1682559" y="192059"/>
                  <a:pt x="1813034" y="173420"/>
                </a:cubicBezTo>
                <a:cubicBezTo>
                  <a:pt x="2011986" y="144999"/>
                  <a:pt x="1886297" y="159837"/>
                  <a:pt x="2191407" y="141889"/>
                </a:cubicBezTo>
                <a:cubicBezTo>
                  <a:pt x="2259274" y="124923"/>
                  <a:pt x="2271759" y="120021"/>
                  <a:pt x="2349062" y="110358"/>
                </a:cubicBezTo>
                <a:cubicBezTo>
                  <a:pt x="2401468" y="103807"/>
                  <a:pt x="2454311" y="101144"/>
                  <a:pt x="2506717" y="94593"/>
                </a:cubicBezTo>
                <a:cubicBezTo>
                  <a:pt x="2538436" y="90628"/>
                  <a:pt x="2569475" y="81721"/>
                  <a:pt x="2601310" y="78827"/>
                </a:cubicBezTo>
                <a:cubicBezTo>
                  <a:pt x="2685211" y="71200"/>
                  <a:pt x="2769475" y="68317"/>
                  <a:pt x="2853558" y="63062"/>
                </a:cubicBezTo>
                <a:cubicBezTo>
                  <a:pt x="2968263" y="34385"/>
                  <a:pt x="2907551" y="46130"/>
                  <a:pt x="3090041" y="31531"/>
                </a:cubicBezTo>
                <a:lnTo>
                  <a:pt x="3310758" y="15765"/>
                </a:lnTo>
                <a:lnTo>
                  <a:pt x="3909848" y="31531"/>
                </a:lnTo>
                <a:cubicBezTo>
                  <a:pt x="3952176" y="33371"/>
                  <a:pt x="3993794" y="43279"/>
                  <a:pt x="4035972" y="47296"/>
                </a:cubicBezTo>
                <a:cubicBezTo>
                  <a:pt x="4104183" y="53792"/>
                  <a:pt x="4172607" y="57807"/>
                  <a:pt x="4240924" y="63062"/>
                </a:cubicBezTo>
                <a:cubicBezTo>
                  <a:pt x="4355626" y="91737"/>
                  <a:pt x="4294924" y="79994"/>
                  <a:pt x="4477407" y="94593"/>
                </a:cubicBezTo>
                <a:cubicBezTo>
                  <a:pt x="4710010" y="113201"/>
                  <a:pt x="4757257" y="113315"/>
                  <a:pt x="5013434" y="126124"/>
                </a:cubicBezTo>
                <a:lnTo>
                  <a:pt x="6117020" y="110358"/>
                </a:lnTo>
                <a:cubicBezTo>
                  <a:pt x="6154167" y="109393"/>
                  <a:pt x="6190381" y="98061"/>
                  <a:pt x="6227379" y="94593"/>
                </a:cubicBezTo>
                <a:cubicBezTo>
                  <a:pt x="6358603" y="82291"/>
                  <a:pt x="6621517" y="63062"/>
                  <a:pt x="6621517" y="63062"/>
                </a:cubicBezTo>
                <a:cubicBezTo>
                  <a:pt x="6802259" y="26913"/>
                  <a:pt x="6578305" y="69710"/>
                  <a:pt x="6826469" y="31531"/>
                </a:cubicBezTo>
                <a:cubicBezTo>
                  <a:pt x="6910449" y="18611"/>
                  <a:pt x="6905296" y="41801"/>
                  <a:pt x="6905296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F545E-650F-B340-B199-A1A7D87827CB}"/>
              </a:ext>
            </a:extLst>
          </p:cNvPr>
          <p:cNvSpPr txBox="1"/>
          <p:nvPr/>
        </p:nvSpPr>
        <p:spPr>
          <a:xfrm>
            <a:off x="100447" y="29518"/>
            <a:ext cx="291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The problem:   siloes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4DA12-A01D-8E4D-A7B7-2092E329789C}"/>
              </a:ext>
            </a:extLst>
          </p:cNvPr>
          <p:cNvSpPr txBox="1"/>
          <p:nvPr/>
        </p:nvSpPr>
        <p:spPr>
          <a:xfrm>
            <a:off x="3225800" y="4475369"/>
            <a:ext cx="118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How???</a:t>
            </a:r>
          </a:p>
        </p:txBody>
      </p:sp>
    </p:spTree>
    <p:extLst>
      <p:ext uri="{BB962C8B-B14F-4D97-AF65-F5344CB8AC3E}">
        <p14:creationId xmlns:p14="http://schemas.microsoft.com/office/powerpoint/2010/main" val="21432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30CB-3815-E347-8379-020150BD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in modern blockchains:   </a:t>
            </a:r>
            <a:r>
              <a:rPr lang="en-US" dirty="0" err="1"/>
              <a:t>Ehtereum</a:t>
            </a:r>
            <a:r>
              <a:rPr lang="en-US" dirty="0"/>
              <a:t> 2.0,  </a:t>
            </a:r>
            <a:r>
              <a:rPr lang="en-US" dirty="0" err="1"/>
              <a:t>Dfinity</a:t>
            </a:r>
            <a:r>
              <a:rPr lang="en-US" dirty="0"/>
              <a:t>,  Chia,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setup: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 = {1, g, …, g</a:t>
            </a:r>
            <a:r>
              <a:rPr lang="en-US" baseline="30000" dirty="0"/>
              <a:t>q-1</a:t>
            </a:r>
            <a:r>
              <a:rPr lang="en-US" dirty="0"/>
              <a:t>}  a cyclic group of prime order q</a:t>
            </a:r>
          </a:p>
          <a:p>
            <a:endParaRPr lang="en-US" dirty="0"/>
          </a:p>
          <a:p>
            <a:r>
              <a:rPr lang="en-US" dirty="0"/>
              <a:t>H: M × G ⇾ G    a hash function    (e.g., based on SHA256)</a:t>
            </a:r>
          </a:p>
        </p:txBody>
      </p:sp>
    </p:spTree>
    <p:extLst>
      <p:ext uri="{BB962C8B-B14F-4D97-AF65-F5344CB8AC3E}">
        <p14:creationId xmlns:p14="http://schemas.microsoft.com/office/powerpoint/2010/main" val="2396760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025D-F02F-3B4F-81E9-434111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KeyGen</a:t>
                </a:r>
                <a:r>
                  <a:rPr lang="en-US" dirty="0"/>
                  <a:t>():	choose random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1414463" algn="l"/>
                  </a:tabLst>
                </a:pPr>
                <a:r>
                  <a:rPr lang="en-US" dirty="0"/>
                  <a:t>	output 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Sign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):    output    sig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dirty="0"/>
              </a:p>
              <a:p>
                <a:pPr marL="0" indent="0">
                  <a:buNone/>
                  <a:tabLst>
                    <a:tab pos="1414463" algn="l"/>
                  </a:tabLst>
                </a:pPr>
                <a:r>
                  <a:rPr lang="en-US" b="1" u="sng" dirty="0"/>
                  <a:t>Verify</a:t>
                </a:r>
                <a:r>
                  <a:rPr lang="en-US" dirty="0"/>
                  <a:t>(pk,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sig):    output accept if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i="0" baseline="-25000" dirty="0" err="1">
                    <a:latin typeface="+mj-lt"/>
                  </a:rPr>
                  <a:t>H</a:t>
                </a:r>
                <a:r>
                  <a:rPr lang="en-US" sz="2800" i="0" baseline="-25000" dirty="0">
                    <a:latin typeface="+mj-lt"/>
                  </a:rPr>
                  <a:t>(</a:t>
                </a:r>
                <a:r>
                  <a:rPr lang="en-US" sz="2800" i="0" baseline="-25000" dirty="0" err="1">
                    <a:latin typeface="+mj-lt"/>
                  </a:rPr>
                  <a:t>m,pk</a:t>
                </a:r>
                <a:r>
                  <a:rPr lang="en-US" i="0" baseline="-25000" dirty="0">
                    <a:latin typeface="+mj-lt"/>
                  </a:rPr>
                  <a:t>)</a:t>
                </a:r>
                <a:r>
                  <a:rPr lang="en-US" i="0" dirty="0">
                    <a:latin typeface="+mj-lt"/>
                  </a:rPr>
                  <a:t>(sig)</a:t>
                </a:r>
              </a:p>
              <a:p>
                <a:pPr marL="0" indent="0">
                  <a:buNone/>
                  <a:tabLst>
                    <a:tab pos="1414463" algn="l"/>
                  </a:tabLst>
                </a:pPr>
                <a:endParaRPr lang="en-US" baseline="-25000" dirty="0">
                  <a:latin typeface="+mj-lt"/>
                </a:endParaRPr>
              </a:p>
              <a:p>
                <a:pPr marL="0" indent="0">
                  <a:spcBef>
                    <a:spcPts val="1824"/>
                  </a:spcBef>
                  <a:buNone/>
                  <a:tabLst>
                    <a:tab pos="1414463" algn="l"/>
                  </a:tabLst>
                </a:pPr>
                <a:r>
                  <a:rPr lang="en-US" dirty="0">
                    <a:latin typeface="+mj-lt"/>
                  </a:rPr>
                  <a:t>Note:   signature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is unique!    (no malleability)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E30CB-3815-E347-8379-020150BD4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3B0657-ED2F-B441-AA69-0237C684C615}"/>
              </a:ext>
            </a:extLst>
          </p:cNvPr>
          <p:cNvSpPr/>
          <p:nvPr/>
        </p:nvSpPr>
        <p:spPr>
          <a:xfrm>
            <a:off x="2902688" y="1733107"/>
            <a:ext cx="3147238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72BCD-F57D-744F-A533-FB6A202BF0D2}"/>
              </a:ext>
            </a:extLst>
          </p:cNvPr>
          <p:cNvSpPr/>
          <p:nvPr/>
        </p:nvSpPr>
        <p:spPr>
          <a:xfrm>
            <a:off x="3235841" y="2597004"/>
            <a:ext cx="3026736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3763-61EE-7C49-A1DF-9E1C1FE8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verify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A pairing</a:t>
                </a:r>
                <a:r>
                  <a:rPr lang="en-US" dirty="0"/>
                  <a:t>:     an efficiently computable function    </a:t>
                </a:r>
                <a:r>
                  <a:rPr lang="en-US" dirty="0" err="1"/>
                  <a:t>e:G×G</a:t>
                </a:r>
                <a:r>
                  <a:rPr lang="en-US" dirty="0"/>
                  <a:t> ⇾ G’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such that    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US" dirty="0"/>
                  <a:t>         for all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		and is not degenerate: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Observe:        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g</a:t>
                </a:r>
                <a:r>
                  <a:rPr lang="en-US" dirty="0"/>
                  <a:t>(pk) = </a:t>
                </a:r>
                <a:r>
                  <a:rPr lang="en-US" dirty="0" err="1"/>
                  <a:t>log</a:t>
                </a:r>
                <a:r>
                  <a:rPr lang="en-US" sz="2800" baseline="-25000" dirty="0" err="1"/>
                  <a:t>H</a:t>
                </a:r>
                <a:r>
                  <a:rPr lang="en-US" sz="2800" baseline="-25000" dirty="0"/>
                  <a:t>(</a:t>
                </a:r>
                <a:r>
                  <a:rPr lang="en-US" sz="2800" baseline="-25000" dirty="0" err="1"/>
                  <a:t>m,pk</a:t>
                </a:r>
                <a:r>
                  <a:rPr lang="en-US" baseline="-25000" dirty="0"/>
                  <a:t>)</a:t>
                </a:r>
                <a:r>
                  <a:rPr lang="en-US" dirty="0"/>
                  <a:t>(sig)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  if and only if      e(g, sig)   =    e(pk, H(</a:t>
                </a:r>
                <a:r>
                  <a:rPr lang="en-US" dirty="0" err="1"/>
                  <a:t>m,pk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35F1-FE64-154E-BDA4-073CE4045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2D9C57-3FD4-4C47-A0A7-0391BDAA96D9}"/>
              </a:ext>
            </a:extLst>
          </p:cNvPr>
          <p:cNvSpPr/>
          <p:nvPr/>
        </p:nvSpPr>
        <p:spPr>
          <a:xfrm>
            <a:off x="2764465" y="1823248"/>
            <a:ext cx="3200400" cy="5690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99F2A3-68FC-854C-9F71-9ED2270390C0}"/>
              </a:ext>
            </a:extLst>
          </p:cNvPr>
          <p:cNvGrpSpPr/>
          <p:nvPr/>
        </p:nvGrpSpPr>
        <p:grpSpPr>
          <a:xfrm>
            <a:off x="1616149" y="4273470"/>
            <a:ext cx="4606967" cy="745111"/>
            <a:chOff x="1616149" y="4273470"/>
            <a:chExt cx="4606967" cy="745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/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800" dirty="0">
                      <a:latin typeface="+mn-lt"/>
                    </a:rPr>
                    <a:t>)  =   </a:t>
                  </a:r>
                  <a:r>
                    <a:rPr lang="en-US" dirty="0">
                      <a:latin typeface="+mn-lt"/>
                    </a:rPr>
                    <a:t>e</a:t>
                  </a:r>
                  <a:r>
                    <a:rPr lang="en-US" sz="2800" dirty="0">
                      <a:latin typeface="+mn-lt"/>
                    </a:rPr>
                    <a:t>(</a:t>
                  </a:r>
                  <a:r>
                    <a:rPr lang="en-US" dirty="0">
                      <a:latin typeface="+mn-lt"/>
                    </a:rPr>
                    <a:t>g</a:t>
                  </a:r>
                  <a14:m>
                    <m:oMath xmlns:m="http://schemas.openxmlformats.org/officeDocument/2006/math">
                      <m:r>
                        <a:rPr lang="en-US" sz="28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>
                      <a:latin typeface="+mn-lt"/>
                    </a:rPr>
                    <a:t>,  H(</a:t>
                  </a:r>
                  <a:r>
                    <a:rPr lang="en-US" dirty="0" err="1">
                      <a:latin typeface="+mn-lt"/>
                    </a:rPr>
                    <a:t>m,pk</a:t>
                  </a:r>
                  <a:r>
                    <a:rPr lang="en-US" dirty="0">
                      <a:latin typeface="+mn-lt"/>
                    </a:rPr>
                    <a:t>)</a:t>
                  </a:r>
                  <a:r>
                    <a:rPr lang="en-US" sz="2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2FD61-FDED-114E-9793-85293D324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149" y="4495361"/>
                  <a:ext cx="4606967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198" t="-11628" r="-549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27A3F9-9909-F447-8350-C094FCAC3C69}"/>
                </a:ext>
              </a:extLst>
            </p:cNvPr>
            <p:cNvSpPr txBox="1"/>
            <p:nvPr/>
          </p:nvSpPr>
          <p:spPr>
            <a:xfrm rot="5400000">
              <a:off x="2923954" y="42233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1D7D11-417F-7B40-BB45-200CB3590C46}"/>
                </a:ext>
              </a:extLst>
            </p:cNvPr>
            <p:cNvSpPr txBox="1"/>
            <p:nvPr/>
          </p:nvSpPr>
          <p:spPr>
            <a:xfrm rot="5400000">
              <a:off x="4735035" y="421191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=</a:t>
              </a:r>
            </a:p>
          </p:txBody>
        </p:sp>
      </p:grp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20C5F67-D8BC-C143-A0FF-FE4B4E848123}"/>
              </a:ext>
            </a:extLst>
          </p:cNvPr>
          <p:cNvSpPr/>
          <p:nvPr/>
        </p:nvSpPr>
        <p:spPr>
          <a:xfrm>
            <a:off x="6890657" y="2766465"/>
            <a:ext cx="1796143" cy="833983"/>
          </a:xfrm>
          <a:prstGeom prst="wedgeRectCallout">
            <a:avLst>
              <a:gd name="adj1" fmla="val -96288"/>
              <a:gd name="adj2" fmla="val 1173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EB194-6AD0-0446-8373-F5BDDAFFCDAA}"/>
              </a:ext>
            </a:extLst>
          </p:cNvPr>
          <p:cNvSpPr/>
          <p:nvPr/>
        </p:nvSpPr>
        <p:spPr>
          <a:xfrm>
            <a:off x="2477386" y="3921743"/>
            <a:ext cx="3745730" cy="3950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Properties:  signature aggregation  </a:t>
            </a:r>
            <a:r>
              <a:rPr lang="en-US" sz="1500" dirty="0"/>
              <a:t>[BGLS’03]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93962"/>
            <a:ext cx="6572250" cy="60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compress  n  signatures into </a:t>
            </a:r>
            <a:r>
              <a:rPr lang="en-US" u="sng" dirty="0"/>
              <a:t>one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1" y="2468622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,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986" y="334020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,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⟶  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2437" y="2890935"/>
            <a:ext cx="342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⋮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76156" y="2502004"/>
            <a:ext cx="1417121" cy="1295400"/>
            <a:chOff x="2743198" y="3395683"/>
            <a:chExt cx="1681134" cy="1295400"/>
          </a:xfrm>
        </p:grpSpPr>
        <p:sp>
          <p:nvSpPr>
            <p:cNvPr id="39" name="Trapezoid 38"/>
            <p:cNvSpPr/>
            <p:nvPr/>
          </p:nvSpPr>
          <p:spPr>
            <a:xfrm rot="5400000">
              <a:off x="2908715" y="3230166"/>
              <a:ext cx="1295400" cy="1626433"/>
            </a:xfrm>
            <a:prstGeom prst="trapezoid">
              <a:avLst>
                <a:gd name="adj" fmla="val 3319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3200" y="3802618"/>
              <a:ext cx="1681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aggregate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47167" y="2849994"/>
            <a:ext cx="83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⟶ </a:t>
            </a:r>
            <a:r>
              <a:rPr lang="el-GR" sz="2800" dirty="0">
                <a:latin typeface="+mn-lt"/>
              </a:rPr>
              <a:t>σ</a:t>
            </a:r>
            <a:r>
              <a:rPr lang="en-US" sz="2800" baseline="30000" dirty="0">
                <a:latin typeface="+mn-lt"/>
              </a:rPr>
              <a:t>*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663" y="2343151"/>
            <a:ext cx="3869137" cy="1708160"/>
            <a:chOff x="5721419" y="3236830"/>
            <a:chExt cx="4589968" cy="1708160"/>
          </a:xfrm>
        </p:grpSpPr>
        <p:sp>
          <p:nvSpPr>
            <p:cNvPr id="43" name="TextBox 42"/>
            <p:cNvSpPr txBox="1"/>
            <p:nvPr/>
          </p:nvSpPr>
          <p:spPr>
            <a:xfrm>
              <a:off x="5721419" y="3236830"/>
              <a:ext cx="4589968" cy="17081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tIns="68580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Verify</a:t>
              </a:r>
              <a:r>
                <a:rPr lang="en-US" dirty="0">
                  <a:latin typeface="+mn-lt"/>
                </a:rPr>
                <a:t>( </a:t>
              </a:r>
              <a:r>
                <a:rPr lang="en-US" b="1" dirty="0">
                  <a:latin typeface="+mn-lt"/>
                </a:rPr>
                <a:t>pk</a:t>
              </a:r>
              <a:r>
                <a:rPr lang="en-US" dirty="0">
                  <a:latin typeface="+mn-lt"/>
                </a:rPr>
                <a:t> , </a:t>
              </a:r>
              <a:r>
                <a:rPr lang="en-US" b="1" dirty="0">
                  <a:latin typeface="+mn-lt"/>
                </a:rPr>
                <a:t>m</a:t>
              </a:r>
              <a:r>
                <a:rPr lang="en-US" dirty="0">
                  <a:latin typeface="+mn-lt"/>
                </a:rPr>
                <a:t> , </a:t>
              </a:r>
              <a:r>
                <a:rPr lang="el-GR" dirty="0">
                  <a:latin typeface="+mn-lt"/>
                </a:rPr>
                <a:t>σ</a:t>
              </a:r>
              <a:r>
                <a:rPr lang="en-US" baseline="30000" dirty="0">
                  <a:latin typeface="+mn-lt"/>
                </a:rPr>
                <a:t>*</a:t>
              </a:r>
              <a:r>
                <a:rPr lang="en-US" dirty="0">
                  <a:latin typeface="+mn-lt"/>
                </a:rPr>
                <a:t> ) = “accept”</a:t>
              </a:r>
            </a:p>
            <a:p>
              <a:pPr>
                <a:spcBef>
                  <a:spcPts val="900"/>
                </a:spcBef>
              </a:pPr>
              <a:r>
                <a:rPr lang="en-US" dirty="0">
                  <a:latin typeface="+mn-lt"/>
                </a:rPr>
                <a:t>convinces verifier that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for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=1,…,n: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        user </a:t>
              </a:r>
              <a:r>
                <a:rPr lang="en-US" dirty="0" err="1">
                  <a:latin typeface="+mn-lt"/>
                </a:rPr>
                <a:t>i</a:t>
              </a:r>
              <a:r>
                <a:rPr lang="en-US" dirty="0">
                  <a:latin typeface="+mn-lt"/>
                </a:rPr>
                <a:t> signed </a:t>
              </a:r>
              <a:r>
                <a:rPr lang="en-US" dirty="0" err="1">
                  <a:latin typeface="+mn-lt"/>
                </a:rPr>
                <a:t>msg</a:t>
              </a:r>
              <a:r>
                <a:rPr lang="en-US" dirty="0">
                  <a:latin typeface="+mn-lt"/>
                </a:rPr>
                <a:t> m</a:t>
              </a:r>
              <a:r>
                <a:rPr lang="en-US" baseline="-25000" dirty="0">
                  <a:latin typeface="+mn-lt"/>
                </a:rPr>
                <a:t>i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781290" y="3331816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62925" y="3355523"/>
              <a:ext cx="228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92DC2D-2955-794C-8CC2-1AECF8796B96}"/>
              </a:ext>
            </a:extLst>
          </p:cNvPr>
          <p:cNvGrpSpPr/>
          <p:nvPr/>
        </p:nvGrpSpPr>
        <p:grpSpPr>
          <a:xfrm>
            <a:off x="1045573" y="3349256"/>
            <a:ext cx="3338074" cy="1577421"/>
            <a:chOff x="1045573" y="3349256"/>
            <a:chExt cx="3338074" cy="15774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329BE4-D015-BB44-BE1E-FF09C7006A72}"/>
                </a:ext>
              </a:extLst>
            </p:cNvPr>
            <p:cNvSpPr txBox="1"/>
            <p:nvPr/>
          </p:nvSpPr>
          <p:spPr>
            <a:xfrm>
              <a:off x="1045573" y="4465012"/>
              <a:ext cx="2861168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single short signature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FD7D8E5-9E7D-0242-B5B5-5D7A87A3211B}"/>
                </a:ext>
              </a:extLst>
            </p:cNvPr>
            <p:cNvSpPr/>
            <p:nvPr/>
          </p:nvSpPr>
          <p:spPr>
            <a:xfrm>
              <a:off x="3795823" y="3349256"/>
              <a:ext cx="587824" cy="1105786"/>
            </a:xfrm>
            <a:custGeom>
              <a:avLst/>
              <a:gdLst>
                <a:gd name="connsiteX0" fmla="*/ 0 w 587824"/>
                <a:gd name="connsiteY0" fmla="*/ 1105786 h 1105786"/>
                <a:gd name="connsiteX1" fmla="*/ 499730 w 587824"/>
                <a:gd name="connsiteY1" fmla="*/ 637953 h 1105786"/>
                <a:gd name="connsiteX2" fmla="*/ 584791 w 587824"/>
                <a:gd name="connsiteY2" fmla="*/ 0 h 11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24" h="1105786">
                  <a:moveTo>
                    <a:pt x="0" y="1105786"/>
                  </a:moveTo>
                  <a:cubicBezTo>
                    <a:pt x="201132" y="964018"/>
                    <a:pt x="402265" y="822251"/>
                    <a:pt x="499730" y="637953"/>
                  </a:cubicBezTo>
                  <a:cubicBezTo>
                    <a:pt x="597195" y="453655"/>
                    <a:pt x="590993" y="226827"/>
                    <a:pt x="584791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Aggregation:  how</a:t>
            </a:r>
            <a:br>
              <a:rPr lang="en-US" sz="1500" dirty="0">
                <a:latin typeface="Calibri"/>
                <a:cs typeface="Calibri"/>
                <a:sym typeface="Symbol" charset="0"/>
              </a:rPr>
            </a:b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5" y="3073233"/>
            <a:ext cx="6172200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Verifying an aggregate signature:   </a:t>
            </a:r>
            <a:r>
              <a:rPr lang="en-US" sz="1500" dirty="0"/>
              <a:t>(incomplete)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4945" y="1004825"/>
            <a:ext cx="579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1:   pk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,   m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=H(m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1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008414" y="1570965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457200" y="1140252"/>
            <a:ext cx="212271" cy="1390116"/>
          </a:xfrm>
          <a:prstGeom prst="leftBrace">
            <a:avLst>
              <a:gd name="adj1" fmla="val 7511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80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4945" y="2068703"/>
            <a:ext cx="5836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user n:   </a:t>
            </a:r>
            <a:r>
              <a:rPr lang="en-US" dirty="0" err="1">
                <a:latin typeface="+mn-lt"/>
              </a:rPr>
              <a:t>pk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= g</a:t>
            </a:r>
            <a:r>
              <a:rPr lang="el-GR" baseline="30000" dirty="0">
                <a:latin typeface="+mn-lt"/>
              </a:rPr>
              <a:t>α</a:t>
            </a:r>
            <a:r>
              <a:rPr lang="en-US" baseline="30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 ,  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   </a:t>
            </a:r>
            <a:r>
              <a:rPr lang="en-US" dirty="0">
                <a:latin typeface="+mn-lt"/>
                <a:sym typeface="Symbol" charset="0"/>
              </a:rPr>
              <a:t>⟶    </a:t>
            </a:r>
            <a:r>
              <a:rPr lang="el-GR" b="1" dirty="0">
                <a:solidFill>
                  <a:srgbClr val="0000FF"/>
                </a:solidFill>
                <a:latin typeface="+mn-lt"/>
                <a:sym typeface="Symbol" charset="0"/>
              </a:rPr>
              <a:t>σ</a:t>
            </a:r>
            <a:r>
              <a:rPr lang="en-US" b="1" baseline="-25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=H(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 err="1">
                <a:solidFill>
                  <a:srgbClr val="0000FF"/>
                </a:solidFill>
                <a:latin typeface="+mn-lt"/>
                <a:sym typeface="Symbol" charset="0"/>
              </a:rPr>
              <a:t>,pk</a:t>
            </a:r>
            <a:r>
              <a:rPr lang="en-US" b="1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+mn-lt"/>
                <a:sym typeface="Symbol" charset="0"/>
              </a:rPr>
              <a:t>)</a:t>
            </a:r>
            <a:r>
              <a:rPr lang="el-GR" sz="3200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α</a:t>
            </a:r>
            <a:r>
              <a:rPr lang="en-US" b="1" baseline="30000" dirty="0">
                <a:solidFill>
                  <a:srgbClr val="0000FF"/>
                </a:solidFill>
                <a:latin typeface="+mn-lt"/>
                <a:sym typeface="Symbol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30711" y="1350231"/>
            <a:ext cx="2741964" cy="842760"/>
            <a:chOff x="5750087" y="1712397"/>
            <a:chExt cx="3655951" cy="1123679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750087" y="1712397"/>
              <a:ext cx="1336514" cy="2688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6053497" y="2285999"/>
              <a:ext cx="1033102" cy="55007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1828801"/>
              <a:ext cx="2319438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 ⟵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⋯ </a:t>
              </a:r>
              <a:r>
                <a:rPr lang="el-GR" b="1" dirty="0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="1" baseline="-25000" dirty="0">
                  <a:solidFill>
                    <a:srgbClr val="0000FF"/>
                  </a:solidFill>
                  <a:latin typeface="+mn-lt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mi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+mn-lt"/>
                            <a:sym typeface="Symbol" charset="0"/>
                          </a:rPr>
                          <m:t>pki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),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l-GR" baseline="65000" dirty="0">
                            <a:latin typeface="+mn-lt"/>
                            <a:sym typeface="Symbol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baseline="40000" dirty="0">
                            <a:latin typeface="+mn-lt"/>
                            <a:sym typeface="Symbol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n-lt"/>
                            <a:sym typeface="Symbol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  <a:sym typeface="Symbol" charset="0"/>
                  </a:rPr>
                  <a:t>  ≟   e(</a:t>
                </a:r>
                <a:r>
                  <a:rPr lang="el-GR" b="1" dirty="0">
                    <a:solidFill>
                      <a:srgbClr val="0000FF"/>
                    </a:solidFill>
                  </a:rPr>
                  <a:t>σ</a:t>
                </a:r>
                <a:r>
                  <a:rPr lang="en-US" dirty="0">
                    <a:latin typeface="+mn-lt"/>
                    <a:sym typeface="Symbol" charset="0"/>
                  </a:rPr>
                  <a:t>, g)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2" y="3655249"/>
                <a:ext cx="4142031" cy="462947"/>
              </a:xfrm>
              <a:prstGeom prst="rect">
                <a:avLst/>
              </a:prstGeom>
              <a:blipFill>
                <a:blip r:embed="rId3"/>
                <a:stretch>
                  <a:fillRect l="-11280" t="-129730" r="-1829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75872" y="4189685"/>
            <a:ext cx="5782352" cy="739561"/>
            <a:chOff x="1694874" y="5856104"/>
            <a:chExt cx="7709802" cy="986082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694874" y="6226632"/>
              <a:ext cx="7709802" cy="61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dirty="0">
                  <a:latin typeface="+mn-lt"/>
                  <a:sym typeface="Symbol" charset="0"/>
                </a:rPr>
                <a:t>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 e(H(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  =    e(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baseline="-25000" dirty="0">
                  <a:latin typeface="+mn-lt"/>
                  <a:sym typeface="Symbol" charset="0"/>
                </a:rPr>
                <a:t>=1</a:t>
              </a:r>
              <a:r>
                <a:rPr kumimoji="1" lang="en-US" dirty="0">
                  <a:latin typeface="+mn-lt"/>
                  <a:sym typeface="Symbol" charset="0"/>
                </a:rPr>
                <a:t>H(</a:t>
              </a:r>
              <a:r>
                <a:rPr kumimoji="1" lang="en-US" dirty="0" err="1">
                  <a:latin typeface="+mn-lt"/>
                  <a:sym typeface="Symbol" charset="0"/>
                </a:rPr>
                <a:t>m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 err="1">
                  <a:latin typeface="+mn-lt"/>
                  <a:sym typeface="Symbol" charset="0"/>
                </a:rPr>
                <a:t>,pk</a:t>
              </a:r>
              <a:r>
                <a:rPr kumimoji="1" lang="en-US" baseline="-25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)</a:t>
              </a:r>
              <a:r>
                <a:rPr kumimoji="1" lang="el-GR" baseline="65000" dirty="0">
                  <a:latin typeface="+mn-lt"/>
                  <a:sym typeface="Symbol" charset="0"/>
                </a:rPr>
                <a:t>α</a:t>
              </a:r>
              <a:r>
                <a:rPr kumimoji="1" lang="en-US" baseline="40000" dirty="0" err="1">
                  <a:latin typeface="+mn-lt"/>
                  <a:sym typeface="Symbol" charset="0"/>
                </a:rPr>
                <a:t>i</a:t>
              </a:r>
              <a:r>
                <a:rPr kumimoji="1" lang="en-US" dirty="0">
                  <a:latin typeface="+mn-lt"/>
                  <a:sym typeface="Symbol" charset="0"/>
                </a:rPr>
                <a:t>, g) 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84693">
              <a:off x="3210616" y="5834826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4052739">
              <a:off x="6593769" y="5822761"/>
              <a:ext cx="42575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5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522B-B25F-EC47-9686-EB538EFC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Compressing the blockchain with BLS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E5EBF-ABE7-AA42-A7CF-BD39EEA69107}"/>
              </a:ext>
            </a:extLst>
          </p:cNvPr>
          <p:cNvSpPr/>
          <p:nvPr/>
        </p:nvSpPr>
        <p:spPr>
          <a:xfrm>
            <a:off x="728680" y="1603833"/>
            <a:ext cx="4711463" cy="3413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7E3CA-A5D2-5043-8C37-B3C9842F836B}"/>
              </a:ext>
            </a:extLst>
          </p:cNvPr>
          <p:cNvSpPr txBox="1"/>
          <p:nvPr/>
        </p:nvSpPr>
        <p:spPr>
          <a:xfrm>
            <a:off x="1301066" y="160383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3F44C-1C87-474A-8728-122153CE7B83}"/>
              </a:ext>
            </a:extLst>
          </p:cNvPr>
          <p:cNvSpPr txBox="1"/>
          <p:nvPr/>
        </p:nvSpPr>
        <p:spPr>
          <a:xfrm>
            <a:off x="2927740" y="162832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DF7FFE-88E9-D146-BA71-CF18C6A76E80}"/>
              </a:ext>
            </a:extLst>
          </p:cNvPr>
          <p:cNvGrpSpPr/>
          <p:nvPr/>
        </p:nvGrpSpPr>
        <p:grpSpPr>
          <a:xfrm>
            <a:off x="929626" y="1947751"/>
            <a:ext cx="853629" cy="461665"/>
            <a:chOff x="457200" y="1523402"/>
            <a:chExt cx="853629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6D5BC4-606F-2E45-AA0B-D70D13A0C5A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8A2F09-0A5E-2E43-9AEC-220E68AE0B9B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FD8A94-4B72-954B-A61E-59D2B7A3578E}"/>
              </a:ext>
            </a:extLst>
          </p:cNvPr>
          <p:cNvSpPr txBox="1"/>
          <p:nvPr/>
        </p:nvSpPr>
        <p:spPr>
          <a:xfrm>
            <a:off x="2285760" y="195659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8272D-5F4E-F24E-9526-4447A949BE89}"/>
              </a:ext>
            </a:extLst>
          </p:cNvPr>
          <p:cNvGrpSpPr/>
          <p:nvPr/>
        </p:nvGrpSpPr>
        <p:grpSpPr>
          <a:xfrm>
            <a:off x="1795576" y="1944722"/>
            <a:ext cx="853629" cy="461665"/>
            <a:chOff x="457200" y="1523402"/>
            <a:chExt cx="853629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3B9F-B992-6E41-BE9E-1B26B3C81193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2A87C7-B192-9049-91C8-7465F4BE3A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A56AC-2478-A24F-A4E7-0CAC8DA13246}"/>
              </a:ext>
            </a:extLst>
          </p:cNvPr>
          <p:cNvCxnSpPr>
            <a:cxnSpLocks/>
          </p:cNvCxnSpPr>
          <p:nvPr/>
        </p:nvCxnSpPr>
        <p:spPr>
          <a:xfrm>
            <a:off x="2654746" y="1856075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BC47F-A734-3F40-A396-2508B934350D}"/>
              </a:ext>
            </a:extLst>
          </p:cNvPr>
          <p:cNvSpPr/>
          <p:nvPr/>
        </p:nvSpPr>
        <p:spPr>
          <a:xfrm>
            <a:off x="2693709" y="206611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310DF-7F05-4E4F-870D-12972CD1118E}"/>
              </a:ext>
            </a:extLst>
          </p:cNvPr>
          <p:cNvGrpSpPr/>
          <p:nvPr/>
        </p:nvGrpSpPr>
        <p:grpSpPr>
          <a:xfrm>
            <a:off x="929626" y="2718201"/>
            <a:ext cx="853629" cy="461665"/>
            <a:chOff x="457200" y="1523402"/>
            <a:chExt cx="853629" cy="4616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922FB0-D826-0F4D-9946-47111499556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32905D-15EC-8243-ADE4-BB07C3083FC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155976-836D-2546-8AC7-A734588CBA8C}"/>
              </a:ext>
            </a:extLst>
          </p:cNvPr>
          <p:cNvSpPr txBox="1"/>
          <p:nvPr/>
        </p:nvSpPr>
        <p:spPr>
          <a:xfrm>
            <a:off x="2285760" y="27270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642F04-4450-7D45-8E19-239C7AFA91BA}"/>
              </a:ext>
            </a:extLst>
          </p:cNvPr>
          <p:cNvGrpSpPr/>
          <p:nvPr/>
        </p:nvGrpSpPr>
        <p:grpSpPr>
          <a:xfrm>
            <a:off x="1795576" y="2715172"/>
            <a:ext cx="853629" cy="461665"/>
            <a:chOff x="457200" y="1523402"/>
            <a:chExt cx="853629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55A0E4-C4BE-064A-BDCE-00F055EA3630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4A5A4C-7AD3-C346-A89D-8C07936162A5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CFEC710-BD62-474E-8392-1ABB9E0325C5}"/>
              </a:ext>
            </a:extLst>
          </p:cNvPr>
          <p:cNvSpPr/>
          <p:nvPr/>
        </p:nvSpPr>
        <p:spPr>
          <a:xfrm>
            <a:off x="2662157" y="28365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7045C-CE04-1145-9C4B-CB281F768BCC}"/>
              </a:ext>
            </a:extLst>
          </p:cNvPr>
          <p:cNvSpPr/>
          <p:nvPr/>
        </p:nvSpPr>
        <p:spPr>
          <a:xfrm>
            <a:off x="3558681" y="28358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0AD91C-91D7-4A46-BBC1-663CCD7D1426}"/>
              </a:ext>
            </a:extLst>
          </p:cNvPr>
          <p:cNvCxnSpPr>
            <a:cxnSpLocks/>
          </p:cNvCxnSpPr>
          <p:nvPr/>
        </p:nvCxnSpPr>
        <p:spPr>
          <a:xfrm>
            <a:off x="3520316" y="2625611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458455-94C6-CE42-8E7D-20AFE2E882B1}"/>
              </a:ext>
            </a:extLst>
          </p:cNvPr>
          <p:cNvSpPr txBox="1"/>
          <p:nvPr/>
        </p:nvSpPr>
        <p:spPr>
          <a:xfrm>
            <a:off x="2772032" y="272507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sig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03651D-2B81-594A-ADCF-957EBB8901B4}"/>
              </a:ext>
            </a:extLst>
          </p:cNvPr>
          <p:cNvSpPr/>
          <p:nvPr/>
        </p:nvSpPr>
        <p:spPr>
          <a:xfrm>
            <a:off x="4416292" y="2835814"/>
            <a:ext cx="925707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14D1C0-737F-2F43-B6B5-D45D0B3F5189}"/>
              </a:ext>
            </a:extLst>
          </p:cNvPr>
          <p:cNvGrpSpPr/>
          <p:nvPr/>
        </p:nvGrpSpPr>
        <p:grpSpPr>
          <a:xfrm>
            <a:off x="915012" y="3540001"/>
            <a:ext cx="853629" cy="461665"/>
            <a:chOff x="457200" y="1523402"/>
            <a:chExt cx="853629" cy="4616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3D0B9E-227A-B042-B562-C8547C22797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6CBEC-8130-4F44-A266-4EAF27ECADD1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AA56845-F23A-8640-B911-91A56C0506B3}"/>
              </a:ext>
            </a:extLst>
          </p:cNvPr>
          <p:cNvSpPr txBox="1"/>
          <p:nvPr/>
        </p:nvSpPr>
        <p:spPr>
          <a:xfrm>
            <a:off x="2271146" y="354884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0D6960-9112-5548-828D-73F73A8E557E}"/>
              </a:ext>
            </a:extLst>
          </p:cNvPr>
          <p:cNvSpPr/>
          <p:nvPr/>
        </p:nvSpPr>
        <p:spPr>
          <a:xfrm>
            <a:off x="178096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055254-83B9-1D4D-BC45-6BD47F221DAF}"/>
              </a:ext>
            </a:extLst>
          </p:cNvPr>
          <p:cNvSpPr/>
          <p:nvPr/>
        </p:nvSpPr>
        <p:spPr>
          <a:xfrm>
            <a:off x="2647543" y="365836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B1A124-81F5-7B48-A836-E59BE1FD8EEA}"/>
              </a:ext>
            </a:extLst>
          </p:cNvPr>
          <p:cNvSpPr/>
          <p:nvPr/>
        </p:nvSpPr>
        <p:spPr>
          <a:xfrm>
            <a:off x="3508442" y="3657614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E7035-0485-E84E-A673-43ACDC3AF50A}"/>
              </a:ext>
            </a:extLst>
          </p:cNvPr>
          <p:cNvCxnSpPr>
            <a:cxnSpLocks/>
          </p:cNvCxnSpPr>
          <p:nvPr/>
        </p:nvCxnSpPr>
        <p:spPr>
          <a:xfrm>
            <a:off x="1776895" y="3476172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9257-9744-5A42-92D5-7DE871E966FE}"/>
              </a:ext>
            </a:extLst>
          </p:cNvPr>
          <p:cNvGrpSpPr/>
          <p:nvPr/>
        </p:nvGrpSpPr>
        <p:grpSpPr>
          <a:xfrm>
            <a:off x="944240" y="4383689"/>
            <a:ext cx="853629" cy="461665"/>
            <a:chOff x="457200" y="1523402"/>
            <a:chExt cx="853629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148205-A560-1F46-9D65-9C5CA96A96F9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EDDA56-A271-424F-877C-89DA6935A114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C6B547-9C8A-1F45-923A-0F086F90BF6C}"/>
              </a:ext>
            </a:extLst>
          </p:cNvPr>
          <p:cNvSpPr txBox="1"/>
          <p:nvPr/>
        </p:nvSpPr>
        <p:spPr>
          <a:xfrm>
            <a:off x="2300374" y="439253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CEAE45-3DD0-594D-8EBC-3896D039D5D9}"/>
              </a:ext>
            </a:extLst>
          </p:cNvPr>
          <p:cNvGrpSpPr/>
          <p:nvPr/>
        </p:nvGrpSpPr>
        <p:grpSpPr>
          <a:xfrm>
            <a:off x="1810190" y="4380660"/>
            <a:ext cx="853629" cy="461665"/>
            <a:chOff x="457200" y="1523402"/>
            <a:chExt cx="853629" cy="4616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107019-6EC4-E94E-B931-A25D5AB9AC1B}"/>
                </a:ext>
              </a:extLst>
            </p:cNvPr>
            <p:cNvSpPr/>
            <p:nvPr/>
          </p:nvSpPr>
          <p:spPr>
            <a:xfrm>
              <a:off x="457200" y="1644044"/>
              <a:ext cx="853629" cy="267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DFDBDB-4F0A-7C45-9DCA-DE73E26845F2}"/>
                </a:ext>
              </a:extLst>
            </p:cNvPr>
            <p:cNvSpPr txBox="1"/>
            <p:nvPr/>
          </p:nvSpPr>
          <p:spPr>
            <a:xfrm>
              <a:off x="592487" y="1523402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sig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345C2F-4F60-A54B-9161-BCE89C22B347}"/>
              </a:ext>
            </a:extLst>
          </p:cNvPr>
          <p:cNvCxnSpPr>
            <a:cxnSpLocks/>
          </p:cNvCxnSpPr>
          <p:nvPr/>
        </p:nvCxnSpPr>
        <p:spPr>
          <a:xfrm>
            <a:off x="2669360" y="4292013"/>
            <a:ext cx="0" cy="725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42692-2D16-9D47-A49C-6670E15BDE09}"/>
              </a:ext>
            </a:extLst>
          </p:cNvPr>
          <p:cNvSpPr/>
          <p:nvPr/>
        </p:nvSpPr>
        <p:spPr>
          <a:xfrm>
            <a:off x="2700521" y="4502050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23E4BD-FB53-5A4C-A3B0-A198E3192207}"/>
              </a:ext>
            </a:extLst>
          </p:cNvPr>
          <p:cNvSpPr/>
          <p:nvPr/>
        </p:nvSpPr>
        <p:spPr>
          <a:xfrm>
            <a:off x="3549545" y="4501302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CEF401-4496-3346-A6EB-EE4136964DB0}"/>
              </a:ext>
            </a:extLst>
          </p:cNvPr>
          <p:cNvSpPr txBox="1"/>
          <p:nvPr/>
        </p:nvSpPr>
        <p:spPr>
          <a:xfrm>
            <a:off x="-25756" y="19722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DC2CFF-5F32-6544-BC20-865A533EFC45}"/>
              </a:ext>
            </a:extLst>
          </p:cNvPr>
          <p:cNvSpPr txBox="1"/>
          <p:nvPr/>
        </p:nvSpPr>
        <p:spPr>
          <a:xfrm>
            <a:off x="-38595" y="270356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Tx2: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9F14F1-07B3-7044-A5FD-5DCDEA6E2AE3}"/>
              </a:ext>
            </a:extLst>
          </p:cNvPr>
          <p:cNvSpPr txBox="1"/>
          <p:nvPr/>
        </p:nvSpPr>
        <p:spPr>
          <a:xfrm>
            <a:off x="-28319" y="354000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Tx3: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4FFBDC-6325-E647-9ECA-00D5FF461014}"/>
              </a:ext>
            </a:extLst>
          </p:cNvPr>
          <p:cNvSpPr txBox="1"/>
          <p:nvPr/>
        </p:nvSpPr>
        <p:spPr>
          <a:xfrm>
            <a:off x="-38596" y="439591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Tx4: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32F278-94FB-B342-9AB4-B5F9AAD6988F}"/>
              </a:ext>
            </a:extLst>
          </p:cNvPr>
          <p:cNvSpPr/>
          <p:nvPr/>
        </p:nvSpPr>
        <p:spPr>
          <a:xfrm>
            <a:off x="3553312" y="2065377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CF32DC-E294-9F42-977C-CB4AC6B9F667}"/>
              </a:ext>
            </a:extLst>
          </p:cNvPr>
          <p:cNvSpPr txBox="1"/>
          <p:nvPr/>
        </p:nvSpPr>
        <p:spPr>
          <a:xfrm>
            <a:off x="1615390" y="1074408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Bitcoin block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E2CD3210-383B-5C44-8268-52EF11B09C5B}"/>
              </a:ext>
            </a:extLst>
          </p:cNvPr>
          <p:cNvSpPr txBox="1">
            <a:spLocks/>
          </p:cNvSpPr>
          <p:nvPr/>
        </p:nvSpPr>
        <p:spPr bwMode="auto">
          <a:xfrm>
            <a:off x="5666007" y="1099257"/>
            <a:ext cx="3364833" cy="37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if needed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compress all 	signatures in a block 	into a single 	aggregate signatures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⇒  shrink block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or:  aggregate in smaller batches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91B0D4-72EF-D942-8DB9-D7E63502C465}"/>
              </a:ext>
            </a:extLst>
          </p:cNvPr>
          <p:cNvSpPr/>
          <p:nvPr/>
        </p:nvSpPr>
        <p:spPr>
          <a:xfrm>
            <a:off x="4500611" y="1688715"/>
            <a:ext cx="853629" cy="26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sig*</a:t>
            </a:r>
          </a:p>
        </p:txBody>
      </p:sp>
    </p:spTree>
    <p:extLst>
      <p:ext uri="{BB962C8B-B14F-4D97-AF65-F5344CB8AC3E}">
        <p14:creationId xmlns:p14="http://schemas.microsoft.com/office/powerpoint/2010/main" val="32133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673AAFD-B259-3C4B-A2CA-902A03E3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17EAC-AA54-8646-B6E6-C6C62B890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Miner State</a:t>
            </a:r>
          </a:p>
        </p:txBody>
      </p:sp>
    </p:spTree>
    <p:extLst>
      <p:ext uri="{BB962C8B-B14F-4D97-AF65-F5344CB8AC3E}">
        <p14:creationId xmlns:p14="http://schemas.microsoft.com/office/powerpoint/2010/main" val="4136141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EF13-90E2-5941-8E90-162BB011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set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C735F-6D6B-F348-B25D-DAD9D47F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1081037"/>
            <a:ext cx="6475228" cy="261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788E9-456A-0244-A8AE-5D6D39068B6A}"/>
              </a:ext>
            </a:extLst>
          </p:cNvPr>
          <p:cNvSpPr txBox="1"/>
          <p:nvPr/>
        </p:nvSpPr>
        <p:spPr>
          <a:xfrm>
            <a:off x="7248614" y="1158948"/>
            <a:ext cx="180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≈70M UTXOs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A9E94-F8DA-704A-881A-EC199EC07CE6}"/>
              </a:ext>
            </a:extLst>
          </p:cNvPr>
          <p:cNvSpPr/>
          <p:nvPr/>
        </p:nvSpPr>
        <p:spPr>
          <a:xfrm>
            <a:off x="7057228" y="1482390"/>
            <a:ext cx="191386" cy="2006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CFC59-4A6C-C044-96B4-C90F22E6C49F}"/>
              </a:ext>
            </a:extLst>
          </p:cNvPr>
          <p:cNvSpPr txBox="1"/>
          <p:nvPr/>
        </p:nvSpPr>
        <p:spPr>
          <a:xfrm>
            <a:off x="967563" y="4062463"/>
            <a:ext cx="727006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need to keep all UTXOs in memory to validate </a:t>
            </a:r>
            <a:r>
              <a:rPr lang="en-US" dirty="0" err="1">
                <a:latin typeface="+mn-lt"/>
              </a:rPr>
              <a:t>Txs</a:t>
            </a:r>
            <a:endParaRPr lang="en-US" dirty="0">
              <a:latin typeface="+mn-lt"/>
            </a:endParaRP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780126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r)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endParaRPr lang="en-US" i="1" u="sng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	construct a SNARK to prove that  f(x) = 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1605515"/>
                <a:ext cx="8784775" cy="2860159"/>
              </a:xfrm>
              <a:blipFill>
                <a:blip r:embed="rId2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A polynomial commitment is </a:t>
                </a:r>
                <a:r>
                  <a:rPr lang="en-US" b="1" dirty="0"/>
                  <a:t>homomorphic </a:t>
                </a:r>
                <a:r>
                  <a:rPr lang="en-US" dirty="0"/>
                  <a:t>if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there are efficient algorithms such that:</a:t>
                </a:r>
                <a:endParaRPr lang="en-US" i="1" u="sng" dirty="0"/>
              </a:p>
              <a:p>
                <a:pPr lvl="1"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1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              </a:t>
                </a: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</a:t>
                </a:r>
                <a:r>
                  <a:rPr lang="en-US" baseline="-25000" dirty="0"/>
                  <a:t>2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) ⇾ 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Then: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  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:	</a:t>
                </a:r>
                <a:r>
                  <a:rPr lang="en-US" b="1" i="1" dirty="0"/>
                  <a:t>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 , com</a:t>
                </a:r>
                <a:r>
                  <a:rPr lang="en-US" b="1" i="1" baseline="-25000" dirty="0"/>
                  <a:t>f2</a:t>
                </a:r>
                <a:r>
                  <a:rPr lang="en-US" b="1" i="1" dirty="0"/>
                  <a:t>   </a:t>
                </a:r>
                <a:r>
                  <a:rPr lang="en-US" b="1" dirty="0"/>
                  <a:t>⇾</a:t>
                </a:r>
                <a:r>
                  <a:rPr lang="en-US" b="1" i="1" dirty="0"/>
                  <a:t>    com</a:t>
                </a:r>
                <a:r>
                  <a:rPr lang="en-US" b="1" i="1" baseline="-25000" dirty="0"/>
                  <a:t>a*f1+b*f2</a:t>
                </a:r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dirty="0"/>
                  <a:t>(ii)			</a:t>
                </a:r>
                <a:r>
                  <a:rPr lang="en-US" b="1" i="1" dirty="0"/>
                  <a:t> 				com</a:t>
                </a:r>
                <a:r>
                  <a:rPr lang="en-US" b="1" i="1" baseline="-25000" dirty="0"/>
                  <a:t>f1</a:t>
                </a:r>
                <a:r>
                  <a:rPr lang="en-US" b="1" i="1" dirty="0"/>
                  <a:t>  </a:t>
                </a:r>
                <a:r>
                  <a:rPr lang="en-US" b="1" dirty="0"/>
                  <a:t>⇾</a:t>
                </a:r>
                <a:r>
                  <a:rPr lang="en-US" b="1" i="1" dirty="0"/>
                  <a:t>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X</a:t>
                </a:r>
                <a:r>
                  <a:rPr lang="en-US" b="1" i="1" baseline="-25000" dirty="0"/>
                  <a:t>*f1</a:t>
                </a:r>
                <a:r>
                  <a:rPr lang="en-US" b="1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528" y="1141670"/>
                <a:ext cx="8784775" cy="3579186"/>
              </a:xfrm>
              <a:blipFill>
                <a:blip r:embed="rId2"/>
                <a:stretch>
                  <a:fillRect l="-1010" t="-1413" b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8C061A1-FD71-4142-98FB-F4610BEE184C}"/>
              </a:ext>
            </a:extLst>
          </p:cNvPr>
          <p:cNvSpPr/>
          <p:nvPr/>
        </p:nvSpPr>
        <p:spPr>
          <a:xfrm>
            <a:off x="457200" y="3494314"/>
            <a:ext cx="8229600" cy="13226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B509E-6DA4-8949-BE47-B52C95FC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Interoperability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39667-0CA8-1A44-A0BC-AC2FEDF4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667750" cy="399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Interoperability</a:t>
            </a:r>
            <a:r>
              <a:rPr lang="en-US" dirty="0"/>
              <a:t>:  </a:t>
            </a:r>
          </a:p>
          <a:p>
            <a:r>
              <a:rPr lang="en-US" dirty="0"/>
              <a:t>User owns funds or assets (NFTs) on one blockchain system   </a:t>
            </a:r>
            <a:br>
              <a:rPr lang="en-US" dirty="0"/>
            </a:br>
            <a:r>
              <a:rPr lang="en-US" dirty="0"/>
              <a:t>Goal:  enable user to move assets to another chain</a:t>
            </a:r>
          </a:p>
          <a:p>
            <a:pPr marL="0" indent="0">
              <a:buNone/>
            </a:pPr>
            <a:r>
              <a:rPr lang="en-US" b="1" dirty="0"/>
              <a:t>Composability</a:t>
            </a:r>
            <a:r>
              <a:rPr lang="en-US" dirty="0"/>
              <a:t>:  </a:t>
            </a:r>
          </a:p>
          <a:p>
            <a:r>
              <a:rPr lang="en-US" dirty="0"/>
              <a:t>Enable a DAPP on one chain to call a DAPP on another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Both are easy if the entire world used Ethereum</a:t>
            </a:r>
          </a:p>
          <a:p>
            <a:r>
              <a:rPr lang="en-US" dirty="0"/>
              <a:t>In reality:   many blockchain systems that need to interoperate</a:t>
            </a:r>
          </a:p>
          <a:p>
            <a:r>
              <a:rPr lang="en-US" dirty="0"/>
              <a:t>The solution:   </a:t>
            </a:r>
            <a:r>
              <a:rPr lang="en-US" b="1" dirty="0"/>
              <a:t>bridges</a:t>
            </a:r>
          </a:p>
        </p:txBody>
      </p:sp>
    </p:spTree>
    <p:extLst>
      <p:ext uri="{BB962C8B-B14F-4D97-AF65-F5344CB8AC3E}">
        <p14:creationId xmlns:p14="http://schemas.microsoft.com/office/powerpoint/2010/main" val="22988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A4CC-9E82-5241-9553-E7B4923F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set  (of UTXOs)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  be a set of UTXOs</a:t>
                </a:r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	Define: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⋯(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Set:    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=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         ⇽  short commitment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: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   if and only if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add U to S: 	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 </a:t>
                </a:r>
                <a:r>
                  <a:rPr lang="en-US" b="1" dirty="0"/>
                  <a:t>⇾  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com</a:t>
                </a:r>
                <a:r>
                  <a:rPr lang="en-US" sz="2800" b="1" i="1" baseline="-25000" dirty="0" err="1"/>
                  <a:t>X</a:t>
                </a:r>
                <a:r>
                  <a:rPr lang="en-US" sz="2800" b="1" i="1" baseline="-25000" dirty="0"/>
                  <a:t>*f−U*f</a:t>
                </a:r>
                <a:r>
                  <a:rPr lang="en-US" dirty="0"/>
                  <a:t>    ⇽  short commitment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68DB3-857C-824F-B8DC-C1585C5F9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98131"/>
                <a:ext cx="8952614" cy="4145369"/>
              </a:xfrm>
              <a:blipFill>
                <a:blip r:embed="rId2"/>
                <a:stretch>
                  <a:fillRect l="-992" t="-915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2007D8-D1AC-5C41-97F1-12FBA3691923}"/>
              </a:ext>
            </a:extLst>
          </p:cNvPr>
          <p:cNvSpPr txBox="1"/>
          <p:nvPr/>
        </p:nvSpPr>
        <p:spPr>
          <a:xfrm>
            <a:off x="7213150" y="882502"/>
            <a:ext cx="1969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(accumulator)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435-0C0E-CD45-88BD-8CC8D6D54500}"/>
              </a:ext>
            </a:extLst>
          </p:cNvPr>
          <p:cNvSpPr/>
          <p:nvPr/>
        </p:nvSpPr>
        <p:spPr>
          <a:xfrm>
            <a:off x="191386" y="3461657"/>
            <a:ext cx="7205457" cy="7511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037-EDBF-194A-99D7-C3E12A45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this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5F74-CE42-764A-B3D4-10AC4F13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8" y="955598"/>
            <a:ext cx="8229600" cy="1500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Miners maintain two commitments: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	commitment to set T of all UTXOs</a:t>
            </a:r>
          </a:p>
          <a:p>
            <a:pPr marL="0" indent="0">
              <a:buNone/>
            </a:pPr>
            <a:r>
              <a:rPr lang="en-US" dirty="0"/>
              <a:t>	(ii)	commitment to set S of spent TXOs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D5731-17D0-D64E-B09C-197189489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142" y="3730445"/>
            <a:ext cx="1190746" cy="119074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8E8F71B0-B010-A647-9DEF-74523C96CBF7}"/>
              </a:ext>
            </a:extLst>
          </p:cNvPr>
          <p:cNvSpPr/>
          <p:nvPr/>
        </p:nvSpPr>
        <p:spPr>
          <a:xfrm>
            <a:off x="6092455" y="1467289"/>
            <a:ext cx="170121" cy="7123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39DE0-9CFC-824B-A7CA-28CD836FD4DB}"/>
              </a:ext>
            </a:extLst>
          </p:cNvPr>
          <p:cNvSpPr txBox="1"/>
          <p:nvPr/>
        </p:nvSpPr>
        <p:spPr>
          <a:xfrm>
            <a:off x="6347636" y="1592646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≤ 1KB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1B00D8D7-6D4F-AA4A-896D-20BD32623951}"/>
              </a:ext>
            </a:extLst>
          </p:cNvPr>
          <p:cNvSpPr/>
          <p:nvPr/>
        </p:nvSpPr>
        <p:spPr>
          <a:xfrm>
            <a:off x="6517949" y="2457016"/>
            <a:ext cx="2626051" cy="612648"/>
          </a:xfrm>
          <a:prstGeom prst="cloudCallout">
            <a:avLst>
              <a:gd name="adj1" fmla="val 19178"/>
              <a:gd name="adj2" fmla="val 1631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com</a:t>
            </a:r>
            <a:r>
              <a:rPr lang="en-US" baseline="-25000" dirty="0" err="1"/>
              <a:t>T</a:t>
            </a:r>
            <a:r>
              <a:rPr lang="en-US" dirty="0"/>
              <a:t>,  </a:t>
            </a:r>
            <a:r>
              <a:rPr lang="en-US" dirty="0" err="1"/>
              <a:t>com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/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Tx format</a:t>
                </a:r>
                <a:r>
                  <a:rPr lang="en-US" dirty="0">
                    <a:latin typeface="+mn-lt"/>
                  </a:rPr>
                  <a:t>: 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every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+mn-lt"/>
                  </a:rPr>
                  <a:t> includes a proof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+mn-lt"/>
                  </a:rPr>
                  <a:t>  &amp;&amp;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lvl="1"/>
                <a:r>
                  <a:rPr lang="en-US" dirty="0">
                    <a:latin typeface="+mn-lt"/>
                  </a:rPr>
                  <a:t>Two eval proofs: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>
                    <a:latin typeface="+mn-lt"/>
                  </a:rPr>
                  <a:t>   &amp;&amp;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>
                    <a:latin typeface="+mn-lt"/>
                  </a:rPr>
                  <a:t>      </a:t>
                </a:r>
                <a:r>
                  <a:rPr lang="en-US" sz="2000" dirty="0">
                    <a:latin typeface="+mn-lt"/>
                  </a:rPr>
                  <a:t>(short)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0B03F6-88B7-9941-8942-E943F688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4" y="2728819"/>
                <a:ext cx="7360605" cy="1200329"/>
              </a:xfrm>
              <a:prstGeom prst="rect">
                <a:avLst/>
              </a:prstGeom>
              <a:blipFill>
                <a:blip r:embed="rId3"/>
                <a:stretch>
                  <a:fillRect l="-1379" t="-4211" r="-8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B02A08-06E9-674A-B752-C6BE881EAEA2}"/>
              </a:ext>
            </a:extLst>
          </p:cNvPr>
          <p:cNvSpPr txBox="1"/>
          <p:nvPr/>
        </p:nvSpPr>
        <p:spPr>
          <a:xfrm>
            <a:off x="265814" y="4152356"/>
            <a:ext cx="714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Tx processing</a:t>
            </a:r>
            <a:r>
              <a:rPr lang="en-US" dirty="0">
                <a:latin typeface="+mn-lt"/>
              </a:rPr>
              <a:t>:   miners check eval proofs, and if valid,</a:t>
            </a:r>
          </a:p>
          <a:p>
            <a:pPr algn="l"/>
            <a:r>
              <a:rPr lang="en-US" dirty="0">
                <a:latin typeface="+mn-lt"/>
              </a:rPr>
              <a:t>	add inputs to set S and outputs to set T.       That’s it!</a:t>
            </a:r>
          </a:p>
        </p:txBody>
      </p:sp>
    </p:spTree>
    <p:extLst>
      <p:ext uri="{BB962C8B-B14F-4D97-AF65-F5344CB8AC3E}">
        <p14:creationId xmlns:p14="http://schemas.microsoft.com/office/powerpoint/2010/main" val="34828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F0A6-469D-4C4F-93F9-50B5A311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work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Problem</a:t>
                </a:r>
                <a:r>
                  <a:rPr lang="en-US" dirty="0"/>
                  <a:t>:   how does a user prove that her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satisfies</a:t>
                </a:r>
              </a:p>
              <a:p>
                <a:pPr marL="0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  &amp;&amp;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dirty="0"/>
                  <a:t>      ???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This requires knowledge of the entire blockchain</a:t>
                </a:r>
              </a:p>
              <a:p>
                <a:pPr marL="0" indent="0">
                  <a:buNone/>
                </a:pPr>
                <a:r>
                  <a:rPr lang="en-US" dirty="0"/>
                  <a:t>	⇒    user needs large memory and compute time</a:t>
                </a:r>
              </a:p>
              <a:p>
                <a:pPr marL="0" indent="0">
                  <a:buNone/>
                </a:pPr>
                <a:r>
                  <a:rPr lang="en-US" dirty="0"/>
                  <a:t>	⇒    … can be outsourced to an untrusted 3</a:t>
                </a:r>
                <a:r>
                  <a:rPr lang="en-US" baseline="30000" dirty="0"/>
                  <a:t>rd</a:t>
                </a:r>
                <a:r>
                  <a:rPr lang="en-US" dirty="0"/>
                  <a:t> party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EFEDE-12E6-5E4A-BD5F-47A4FD900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42" y="913071"/>
                <a:ext cx="8229600" cy="2544263"/>
              </a:xfrm>
              <a:blipFill>
                <a:blip r:embed="rId2"/>
                <a:stretch>
                  <a:fillRect l="-1079" t="-1493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CFE07-F9D4-5B40-975F-40654C0975A7}"/>
              </a:ext>
            </a:extLst>
          </p:cNvPr>
          <p:cNvGrpSpPr/>
          <p:nvPr/>
        </p:nvGrpSpPr>
        <p:grpSpPr>
          <a:xfrm>
            <a:off x="3717852" y="3563661"/>
            <a:ext cx="4405422" cy="1579836"/>
            <a:chOff x="3717852" y="3563661"/>
            <a:chExt cx="4405422" cy="157983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F1409C9-60BF-554B-A303-6F180EBF3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984" y="3612256"/>
              <a:ext cx="1212109" cy="99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41B0DC-FD1F-4D40-87FC-2615B94D2958}"/>
                </a:ext>
              </a:extLst>
            </p:cNvPr>
            <p:cNvSpPr txBox="1"/>
            <p:nvPr/>
          </p:nvSpPr>
          <p:spPr>
            <a:xfrm>
              <a:off x="5152061" y="4681832"/>
              <a:ext cx="234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The proof factory</a:t>
              </a:r>
            </a:p>
          </p:txBody>
        </p:sp>
        <p:pic>
          <p:nvPicPr>
            <p:cNvPr id="1028" name="Picture 4" descr="Clipart Database Free | Free Images at Clker.com - vector clip art online,  royalty free &amp; public domain">
              <a:extLst>
                <a:ext uri="{FF2B5EF4-FFF2-40B4-BE49-F238E27FC236}">
                  <a16:creationId xmlns:a16="http://schemas.microsoft.com/office/drawing/2014/main" id="{5CF1B557-DEF4-7344-8755-5B5F9ED5D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1"/>
            <a:stretch/>
          </p:blipFill>
          <p:spPr bwMode="auto">
            <a:xfrm>
              <a:off x="5426149" y="3665123"/>
              <a:ext cx="975237" cy="91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2B0E02-3F76-CA4D-808A-C31D98C4EE09}"/>
                </a:ext>
              </a:extLst>
            </p:cNvPr>
            <p:cNvSpPr txBox="1"/>
            <p:nvPr/>
          </p:nvSpPr>
          <p:spPr>
            <a:xfrm>
              <a:off x="6228266" y="3707248"/>
              <a:ext cx="16962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polynomials</a:t>
              </a:r>
            </a:p>
            <a:p>
              <a:pPr algn="l"/>
              <a:r>
                <a:rPr lang="en-US" dirty="0">
                  <a:latin typeface="+mn-lt"/>
                </a:rPr>
                <a:t>   S and 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0A8E87-631D-9641-95F3-C87DFD9D02CA}"/>
                </a:ext>
              </a:extLst>
            </p:cNvPr>
            <p:cNvSpPr/>
            <p:nvPr/>
          </p:nvSpPr>
          <p:spPr>
            <a:xfrm>
              <a:off x="3717852" y="3563661"/>
              <a:ext cx="4405422" cy="11181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51C1F1-7B1A-834F-8B46-788271628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0" y="3796244"/>
            <a:ext cx="584281" cy="864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6261C-842D-1847-89AE-C26F37315358}"/>
              </a:ext>
            </a:extLst>
          </p:cNvPr>
          <p:cNvGrpSpPr/>
          <p:nvPr/>
        </p:nvGrpSpPr>
        <p:grpSpPr>
          <a:xfrm>
            <a:off x="1020726" y="3688439"/>
            <a:ext cx="2521070" cy="461665"/>
            <a:chOff x="1020726" y="3571480"/>
            <a:chExt cx="2521070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E192E-B5FA-0246-9675-DAF93127FC24}"/>
                </a:ext>
              </a:extLst>
            </p:cNvPr>
            <p:cNvCxnSpPr/>
            <p:nvPr/>
          </p:nvCxnSpPr>
          <p:spPr>
            <a:xfrm>
              <a:off x="1020726" y="3944679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/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UTXO 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dirty="0">
                      <a:latin typeface="+mn-lt"/>
                    </a:rPr>
                    <a:t>  ,   fee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3F56BE-1DF2-B240-92D0-93653BC9F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612" y="3571480"/>
                  <a:ext cx="2059538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908" t="-8108" r="-3067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3CD5C-2F4D-1246-931D-28D06A183B69}"/>
              </a:ext>
            </a:extLst>
          </p:cNvPr>
          <p:cNvGrpSpPr/>
          <p:nvPr/>
        </p:nvGrpSpPr>
        <p:grpSpPr>
          <a:xfrm>
            <a:off x="1020726" y="4336330"/>
            <a:ext cx="2521070" cy="461665"/>
            <a:chOff x="1020726" y="4325698"/>
            <a:chExt cx="252107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62A562-E958-9847-BA06-707FEA900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26" y="4405424"/>
              <a:ext cx="2521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/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888661-9167-DB4B-8D60-212FB462C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254" y="4325698"/>
                  <a:ext cx="112569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98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C93D8-714B-4540-B165-4FAEF97F742C}"/>
              </a:ext>
            </a:extLst>
          </p:cNvPr>
          <p:cNvCxnSpPr/>
          <p:nvPr/>
        </p:nvCxnSpPr>
        <p:spPr>
          <a:xfrm flipV="1">
            <a:off x="0" y="3441703"/>
            <a:ext cx="9144000" cy="9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/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6BE310-3397-D249-A073-BFCE421D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" y="4660565"/>
                <a:ext cx="1231043" cy="461665"/>
              </a:xfrm>
              <a:prstGeom prst="rect">
                <a:avLst/>
              </a:prstGeom>
              <a:blipFill>
                <a:blip r:embed="rId8"/>
                <a:stretch>
                  <a:fillRect l="-714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69CE-0CB6-764A-A274-3B135D17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this practical?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7B07-C838-DA4D-968A-E6A40EED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019410"/>
            <a:ext cx="8633637" cy="412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quite …  </a:t>
            </a:r>
          </a:p>
          <a:p>
            <a:pPr>
              <a:tabLst>
                <a:tab pos="1714500" algn="l"/>
              </a:tabLst>
            </a:pPr>
            <a:r>
              <a:rPr lang="en-US" dirty="0"/>
              <a:t>Problem:	the factory’s work per proof is </a:t>
            </a:r>
            <a:r>
              <a:rPr lang="en-US" u="sng" dirty="0"/>
              <a:t>linear</a:t>
            </a:r>
            <a:r>
              <a:rPr lang="en-US" dirty="0"/>
              <a:t> in the 		number of UTXOs ever created</a:t>
            </a:r>
          </a:p>
          <a:p>
            <a:pPr>
              <a:spcBef>
                <a:spcPts val="1776"/>
              </a:spcBef>
              <a:tabLst>
                <a:tab pos="1714500" algn="l"/>
              </a:tabLst>
            </a:pPr>
            <a:r>
              <a:rPr lang="en-US" u="sng" dirty="0"/>
              <a:t>Many</a:t>
            </a:r>
            <a:r>
              <a:rPr lang="en-US" dirty="0"/>
              <a:t> variations on this design: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can reduce factory’s work to  log</a:t>
            </a:r>
            <a:r>
              <a:rPr lang="en-US" baseline="-25000" dirty="0"/>
              <a:t>2</a:t>
            </a:r>
            <a:r>
              <a:rPr lang="en-US" dirty="0"/>
              <a:t>(# current UTXOs)  per proof</a:t>
            </a:r>
          </a:p>
          <a:p>
            <a:pPr lvl="1">
              <a:tabLst>
                <a:tab pos="1714500" algn="l"/>
              </a:tabLst>
            </a:pPr>
            <a:r>
              <a:rPr lang="en-US" dirty="0"/>
              <a:t>Factory’s memory is linear in (# current UTXOs)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result:		outsource memory requirements to a </a:t>
            </a:r>
            <a:br>
              <a:rPr lang="en-US" dirty="0"/>
            </a:br>
            <a:r>
              <a:rPr lang="en-US" dirty="0"/>
              <a:t>				small number of 3</a:t>
            </a:r>
            <a:r>
              <a:rPr lang="en-US" baseline="30000" dirty="0"/>
              <a:t>rd</a:t>
            </a:r>
            <a:r>
              <a:rPr lang="en-US" dirty="0"/>
              <a:t> party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6963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D1E4A89-B974-A04B-9A6E-BB43C0EC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C211A8-3D9D-CE4B-9805-DC4696FB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3051"/>
            <a:ext cx="7772400" cy="695368"/>
          </a:xfrm>
        </p:spPr>
        <p:txBody>
          <a:bodyPr/>
          <a:lstStyle/>
          <a:p>
            <a:r>
              <a:rPr lang="en-US" dirty="0"/>
              <a:t>Taproot:  semi-private </a:t>
            </a:r>
            <a:br>
              <a:rPr lang="en-US" dirty="0"/>
            </a:br>
            <a:r>
              <a:rPr lang="en-US" dirty="0"/>
              <a:t>scripts in Bitcoin</a:t>
            </a:r>
          </a:p>
        </p:txBody>
      </p:sp>
    </p:spTree>
    <p:extLst>
      <p:ext uri="{BB962C8B-B14F-4D97-AF65-F5344CB8AC3E}">
        <p14:creationId xmlns:p14="http://schemas.microsoft.com/office/powerpoint/2010/main" val="10353716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7153-3DB2-4F40-A17A-6E18F27E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Taproot is here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5D3D9-6842-DE45-8E46-C602268E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9" y="1845013"/>
            <a:ext cx="7646877" cy="22773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EEF20-D205-2C4D-9BD9-66E53AAC3D60}"/>
              </a:ext>
            </a:extLst>
          </p:cNvPr>
          <p:cNvSpPr/>
          <p:nvPr/>
        </p:nvSpPr>
        <p:spPr>
          <a:xfrm>
            <a:off x="948366" y="3147237"/>
            <a:ext cx="2624174" cy="59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55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30D6-0239-4C42-A238-B1B5116B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Script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2279-D411-B24D-ABDF-5303927B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Currently:   Bitcoin scripts must be fully revealed in spending Tx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keep the script secret?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 Yes</a:t>
            </a:r>
            <a:r>
              <a:rPr lang="en-US"/>
              <a:t>, easily!     </a:t>
            </a:r>
            <a:r>
              <a:rPr lang="en-US" dirty="0"/>
              <a:t>when all goes well …</a:t>
            </a:r>
          </a:p>
        </p:txBody>
      </p:sp>
    </p:spTree>
    <p:extLst>
      <p:ext uri="{BB962C8B-B14F-4D97-AF65-F5344CB8AC3E}">
        <p14:creationId xmlns:p14="http://schemas.microsoft.com/office/powerpoint/2010/main" val="11542092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737-84EA-1F4F-BE1D-DDC2FC1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ECDSA and </a:t>
                </a:r>
                <a:r>
                  <a:rPr lang="en-US" dirty="0" err="1"/>
                  <a:t>Schnorr</a:t>
                </a:r>
                <a:r>
                  <a:rPr lang="en-US" dirty="0"/>
                  <a:t> public keys:</a:t>
                </a:r>
              </a:p>
              <a:p>
                <a:pPr>
                  <a:tabLst>
                    <a:tab pos="1414463" algn="l"/>
                  </a:tabLst>
                </a:pPr>
                <a:r>
                  <a:rPr lang="en-US" dirty="0"/>
                  <a:t> </a:t>
                </a:r>
                <a:r>
                  <a:rPr lang="en-US" b="1" u="sng" dirty="0"/>
                  <a:t>KeyGen</a:t>
                </a:r>
                <a:r>
                  <a:rPr lang="en-US" dirty="0"/>
                  <a:t>():	  </a:t>
                </a:r>
                <a:r>
                  <a:rPr lang="en-US" dirty="0" err="1"/>
                  <a:t>sk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,    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∈ G        for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in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,    </a:t>
                </a:r>
                <a:r>
                  <a:rPr lang="en-US" dirty="0" err="1"/>
                  <a:t>sk</a:t>
                </a:r>
                <a:r>
                  <a:rPr lang="en-US" baseline="-25000" dirty="0" err="1"/>
                  <a:t>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Alice and Bob can sign with respect to    pk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⇒  an interactive protocol between Alice and Bob</a:t>
                </a:r>
              </a:p>
              <a:p>
                <a:pPr marL="0" indent="0">
                  <a:buNone/>
                </a:pPr>
                <a:r>
                  <a:rPr lang="en-US" dirty="0"/>
                  <a:t>				(note:  much simpler with BLS)</a:t>
                </a:r>
              </a:p>
              <a:p>
                <a:pPr marL="0" indent="0">
                  <a:buNone/>
                </a:pPr>
                <a:r>
                  <a:rPr lang="en-US" dirty="0"/>
                  <a:t>	⇒  Alice &amp; Bob can imply consent to Tx by signing with pk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3A9ECA-2387-8147-89E7-9B8770740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929" y="1200151"/>
                <a:ext cx="8752113" cy="3818430"/>
              </a:xfrm>
              <a:blipFill>
                <a:blip r:embed="rId2"/>
                <a:stretch>
                  <a:fillRect l="-115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3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9A05-8957-0C4D-93F2-3ACCF582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S:   Bitcoin script that must be satisfied to spend a UTXO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 involves only  Alice and Bob.    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Goal:   keep S secret when possible.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How:  modify S so that a signature with respect to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			 pk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		is sufficient to spend UTXO, without revealing S  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FCD79-955F-9D44-9395-7576F0352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25543" cy="3818430"/>
              </a:xfrm>
              <a:blipFill>
                <a:blip r:embed="rId2"/>
                <a:stretch>
                  <a:fillRect l="-120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D248B-A064-1842-A149-2702A749BFDB}"/>
              </a:ext>
            </a:extLst>
          </p:cNvPr>
          <p:cNvSpPr/>
          <p:nvPr/>
        </p:nvSpPr>
        <p:spPr>
          <a:xfrm>
            <a:off x="457199" y="3363686"/>
            <a:ext cx="7772401" cy="1654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A043-6472-9D4E-A1D8-AEDE2301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parties agree to spend UTXO,</a:t>
                </a:r>
              </a:p>
              <a:p>
                <a:pPr marL="400050" lvl="1" indent="0">
                  <a:buNone/>
                </a:pPr>
                <a:r>
                  <a:rPr lang="en-US" dirty="0"/>
                  <a:t>⇒  sign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and spend while keeping S secret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disagreement, Alice can reveal S </a:t>
                </a:r>
                <a:br>
                  <a:rPr lang="en-US" dirty="0"/>
                </a:br>
                <a:r>
                  <a:rPr lang="en-US" dirty="0"/>
                  <a:t>		and spend UTXO by proving that she can satisfy 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Taproot pk compactly supports both ways to spend the UTXO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34A22-5535-8B49-ACC8-54193B4A4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72500" cy="3818430"/>
              </a:xfrm>
              <a:blipFill>
                <a:blip r:embed="rId2"/>
                <a:stretch>
                  <a:fillRect l="-118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4294-0EA6-754A-9A0A-02DEEE52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first example:   BTC in Ethereum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AF8D-DF79-FA47-A792-774488949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move BTC to Ethereum ??	Goal: enable BTC in </a:t>
            </a:r>
            <a:r>
              <a:rPr lang="en-US" dirty="0" err="1"/>
              <a:t>DeFi</a:t>
            </a:r>
            <a:r>
              <a:rPr lang="en-US" dirty="0"/>
              <a:t>.   </a:t>
            </a:r>
          </a:p>
          <a:p>
            <a:pPr marL="0" indent="0">
              <a:buNone/>
            </a:pPr>
            <a:r>
              <a:rPr lang="en-US" dirty="0"/>
              <a:t>	⟹  need new ERC20 on Ethereum pegged to BTC</a:t>
            </a:r>
          </a:p>
          <a:p>
            <a:pPr marL="0" indent="0">
              <a:buNone/>
            </a:pPr>
            <a:r>
              <a:rPr lang="en-US" dirty="0"/>
              <a:t>			(e.g., use it for providing liquidity in </a:t>
            </a:r>
            <a:r>
              <a:rPr lang="en-US" dirty="0" err="1"/>
              <a:t>DeFi</a:t>
            </a:r>
            <a:r>
              <a:rPr lang="en-US" dirty="0"/>
              <a:t> projects)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solution:   </a:t>
            </a:r>
            <a:r>
              <a:rPr lang="en-US" b="1" dirty="0"/>
              <a:t>wrapped coins</a:t>
            </a:r>
          </a:p>
          <a:p>
            <a:r>
              <a:rPr lang="en-US" dirty="0"/>
              <a:t>Asset X on one chain appear as wrapped-X on another chain</a:t>
            </a:r>
          </a:p>
          <a:p>
            <a:r>
              <a:rPr lang="en-US" dirty="0"/>
              <a:t>For BTC:   several solutions    (e.g., </a:t>
            </a:r>
            <a:r>
              <a:rPr lang="en-US" dirty="0" err="1"/>
              <a:t>wBTC</a:t>
            </a:r>
            <a:r>
              <a:rPr lang="en-US" dirty="0"/>
              <a:t>,  </a:t>
            </a:r>
            <a:r>
              <a:rPr lang="en-US" dirty="0" err="1"/>
              <a:t>tBTC</a:t>
            </a:r>
            <a:r>
              <a:rPr lang="en-US" dirty="0"/>
              <a:t>, …) </a:t>
            </a:r>
          </a:p>
        </p:txBody>
      </p:sp>
    </p:spTree>
    <p:extLst>
      <p:ext uri="{BB962C8B-B14F-4D97-AF65-F5344CB8AC3E}">
        <p14:creationId xmlns:p14="http://schemas.microsoft.com/office/powerpoint/2010/main" val="18738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EC23-FB9A-AF4D-894C-DE4783F1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wBTC</a:t>
            </a:r>
            <a:r>
              <a:rPr lang="en-US" sz="3600" dirty="0"/>
              <a:t>  and  </a:t>
            </a:r>
            <a:r>
              <a:rPr lang="en-US" sz="3600" dirty="0" err="1"/>
              <a:t>tBTC</a:t>
            </a:r>
            <a:r>
              <a:rPr lang="en-US" sz="3600" dirty="0"/>
              <a:t>:   a lock-and-mint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49E-209D-3A41-977B-5CDC1DED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06335"/>
            <a:ext cx="8229600" cy="4980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start with </a:t>
            </a:r>
            <a:r>
              <a:rPr lang="en-US" dirty="0" err="1"/>
              <a:t>wBTC</a:t>
            </a:r>
            <a:r>
              <a:rPr lang="en-US" dirty="0"/>
              <a:t>:     </a:t>
            </a:r>
            <a:r>
              <a:rPr lang="en-US" b="1" dirty="0"/>
              <a:t>moving 1 BTC to Ethereum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316B5-2B38-834D-AD9A-A00FF073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9" y="2460551"/>
            <a:ext cx="459941" cy="680386"/>
          </a:xfrm>
          <a:prstGeom prst="rect">
            <a:avLst/>
          </a:prstGeom>
        </p:spPr>
      </p:pic>
      <p:pic>
        <p:nvPicPr>
          <p:cNvPr id="5" name="Picture 2" descr="How Did the Bitcoin Logo Originate? - BC SystemsBC Systems">
            <a:extLst>
              <a:ext uri="{FF2B5EF4-FFF2-40B4-BE49-F238E27FC236}">
                <a16:creationId xmlns:a16="http://schemas.microsoft.com/office/drawing/2014/main" id="{ED71C898-C6A6-2946-9D30-D27A8DFC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16" y="1544525"/>
            <a:ext cx="542923" cy="5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thereum - Wikipedia">
            <a:extLst>
              <a:ext uri="{FF2B5EF4-FFF2-40B4-BE49-F238E27FC236}">
                <a16:creationId xmlns:a16="http://schemas.microsoft.com/office/drawing/2014/main" id="{12A3C9CD-7576-6544-A73D-9983AE6E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1503410"/>
            <a:ext cx="571499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BD7619-98FE-334E-8FB6-48E3BBC21154}"/>
              </a:ext>
            </a:extLst>
          </p:cNvPr>
          <p:cNvSpPr/>
          <p:nvPr/>
        </p:nvSpPr>
        <p:spPr>
          <a:xfrm>
            <a:off x="2286000" y="2410993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8B6778-D114-F94A-9BD8-97EBA4CA26DC}"/>
              </a:ext>
            </a:extLst>
          </p:cNvPr>
          <p:cNvCxnSpPr>
            <a:cxnSpLocks/>
          </p:cNvCxnSpPr>
          <p:nvPr/>
        </p:nvCxnSpPr>
        <p:spPr>
          <a:xfrm>
            <a:off x="4155620" y="1415935"/>
            <a:ext cx="0" cy="24034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B3633-BD73-1B40-B5CA-B6285DCDBFA7}"/>
              </a:ext>
            </a:extLst>
          </p:cNvPr>
          <p:cNvSpPr txBox="1"/>
          <p:nvPr/>
        </p:nvSpPr>
        <p:spPr>
          <a:xfrm>
            <a:off x="1972426" y="3088327"/>
            <a:ext cx="1689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custodian’s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BTC address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4767CB-2B2A-754E-800C-56BEA21F3BA3}"/>
              </a:ext>
            </a:extLst>
          </p:cNvPr>
          <p:cNvGrpSpPr/>
          <p:nvPr/>
        </p:nvGrpSpPr>
        <p:grpSpPr>
          <a:xfrm>
            <a:off x="816427" y="2307147"/>
            <a:ext cx="1820636" cy="369332"/>
            <a:chOff x="1153885" y="2662535"/>
            <a:chExt cx="2427515" cy="49244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000AE1-9BA4-0E48-9EB6-C3AAD4EBBB4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885" y="3076574"/>
              <a:ext cx="24275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404FB-A6A0-5E48-A9F3-2E1930611693}"/>
                </a:ext>
              </a:extLst>
            </p:cNvPr>
            <p:cNvSpPr txBox="1"/>
            <p:nvPr/>
          </p:nvSpPr>
          <p:spPr>
            <a:xfrm>
              <a:off x="1630795" y="2662535"/>
              <a:ext cx="6843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₿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92F71C-9317-A742-A412-31075ACE3A00}"/>
              </a:ext>
            </a:extLst>
          </p:cNvPr>
          <p:cNvSpPr txBox="1"/>
          <p:nvPr/>
        </p:nvSpPr>
        <p:spPr>
          <a:xfrm>
            <a:off x="2736813" y="2589018"/>
            <a:ext cx="51328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1 ₿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3DEE18-6516-6445-8C6D-1AE933DC0DDC}"/>
              </a:ext>
            </a:extLst>
          </p:cNvPr>
          <p:cNvGrpSpPr/>
          <p:nvPr/>
        </p:nvGrpSpPr>
        <p:grpSpPr>
          <a:xfrm>
            <a:off x="5650705" y="2294167"/>
            <a:ext cx="2535330" cy="733471"/>
            <a:chOff x="7686674" y="2645228"/>
            <a:chExt cx="3380440" cy="97796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8BF6F7-926F-9340-B948-08E133481ECD}"/>
                </a:ext>
              </a:extLst>
            </p:cNvPr>
            <p:cNvCxnSpPr>
              <a:cxnSpLocks/>
            </p:cNvCxnSpPr>
            <p:nvPr/>
          </p:nvCxnSpPr>
          <p:spPr>
            <a:xfrm>
              <a:off x="7686674" y="3124200"/>
              <a:ext cx="3380440" cy="142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478FB-0EFE-A44A-9561-2655FFECB8C1}"/>
                </a:ext>
              </a:extLst>
            </p:cNvPr>
            <p:cNvSpPr txBox="1"/>
            <p:nvPr/>
          </p:nvSpPr>
          <p:spPr>
            <a:xfrm>
              <a:off x="7761510" y="2645228"/>
              <a:ext cx="3130429" cy="97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mint 1 </a:t>
              </a:r>
              <a:r>
                <a:rPr lang="en-US" sz="1800" dirty="0" err="1"/>
                <a:t>wBTC</a:t>
              </a:r>
              <a:endParaRPr lang="en-US" sz="1800" dirty="0"/>
            </a:p>
            <a:p>
              <a:pPr algn="ctr">
                <a:lnSpc>
                  <a:spcPct val="150000"/>
                </a:lnSpc>
              </a:pPr>
              <a:r>
                <a:rPr lang="en-US" sz="1800" dirty="0"/>
                <a:t>credit Alice’s address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E804AD-EB17-B54D-8351-EC7F422260F8}"/>
              </a:ext>
            </a:extLst>
          </p:cNvPr>
          <p:cNvGrpSpPr/>
          <p:nvPr/>
        </p:nvGrpSpPr>
        <p:grpSpPr>
          <a:xfrm>
            <a:off x="7366607" y="3200776"/>
            <a:ext cx="1638851" cy="791952"/>
            <a:chOff x="10117976" y="3198167"/>
            <a:chExt cx="2185134" cy="10559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88C519-C395-2145-BE3D-D5C0E21D0587}"/>
                </a:ext>
              </a:extLst>
            </p:cNvPr>
            <p:cNvSpPr txBox="1"/>
            <p:nvPr/>
          </p:nvSpPr>
          <p:spPr>
            <a:xfrm>
              <a:off x="10962573" y="3198167"/>
              <a:ext cx="1340537" cy="49244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 </a:t>
              </a:r>
              <a:r>
                <a:rPr lang="en-US" sz="1800" dirty="0" err="1"/>
                <a:t>wBTC</a:t>
              </a:r>
              <a:endParaRPr lang="en-US" sz="1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8A3B15-B339-F74E-8D3D-03DEA9D0369C}"/>
                </a:ext>
              </a:extLst>
            </p:cNvPr>
            <p:cNvSpPr txBox="1"/>
            <p:nvPr/>
          </p:nvSpPr>
          <p:spPr>
            <a:xfrm>
              <a:off x="10117976" y="3761660"/>
              <a:ext cx="214417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to use in </a:t>
              </a:r>
              <a:r>
                <a:rPr lang="en-US" sz="1800" dirty="0" err="1"/>
                <a:t>DeFi</a:t>
              </a:r>
              <a:endParaRPr lang="en-US" sz="18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8E7C94-C1BC-B646-AB60-F29ADCCF43E8}"/>
              </a:ext>
            </a:extLst>
          </p:cNvPr>
          <p:cNvSpPr/>
          <p:nvPr/>
        </p:nvSpPr>
        <p:spPr>
          <a:xfrm>
            <a:off x="4684183" y="2446596"/>
            <a:ext cx="971550" cy="720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ERC20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F533D-3866-8B49-AE96-8DA0025DC07E}"/>
              </a:ext>
            </a:extLst>
          </p:cNvPr>
          <p:cNvSpPr txBox="1"/>
          <p:nvPr/>
        </p:nvSpPr>
        <p:spPr>
          <a:xfrm>
            <a:off x="4343397" y="3205201"/>
            <a:ext cx="208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bridge contract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2B3249-FAD8-E144-BDA8-75F2C8BD8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2060" y="2460551"/>
            <a:ext cx="459941" cy="680386"/>
          </a:xfrm>
          <a:prstGeom prst="rect">
            <a:avLst/>
          </a:prstGeom>
        </p:spPr>
      </p:pic>
      <p:pic>
        <p:nvPicPr>
          <p:cNvPr id="27" name="Picture 4" descr="Bank clipart bank clip art image - Clipartix">
            <a:extLst>
              <a:ext uri="{FF2B5EF4-FFF2-40B4-BE49-F238E27FC236}">
                <a16:creationId xmlns:a16="http://schemas.microsoft.com/office/drawing/2014/main" id="{4FEA8FE9-0C3F-5C41-A781-72689151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567" r="11325"/>
          <a:stretch/>
        </p:blipFill>
        <p:spPr bwMode="auto">
          <a:xfrm>
            <a:off x="3564267" y="3992728"/>
            <a:ext cx="1095422" cy="10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FCFA4-E2C7-3B42-A2D0-8FD69EA37111}"/>
              </a:ext>
            </a:extLst>
          </p:cNvPr>
          <p:cNvSpPr txBox="1"/>
          <p:nvPr/>
        </p:nvSpPr>
        <p:spPr>
          <a:xfrm>
            <a:off x="4571998" y="4555670"/>
            <a:ext cx="139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custodian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EEB2B0-F7FD-804A-BBD7-4C7371B9AAC9}"/>
              </a:ext>
            </a:extLst>
          </p:cNvPr>
          <p:cNvGrpSpPr/>
          <p:nvPr/>
        </p:nvGrpSpPr>
        <p:grpSpPr>
          <a:xfrm>
            <a:off x="3341929" y="2127973"/>
            <a:ext cx="1377729" cy="1915765"/>
            <a:chOff x="4799806" y="2360547"/>
            <a:chExt cx="1836972" cy="2554353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1E9F098-15F3-4649-80D9-74C534EB92AD}"/>
                </a:ext>
              </a:extLst>
            </p:cNvPr>
            <p:cNvSpPr/>
            <p:nvPr/>
          </p:nvSpPr>
          <p:spPr>
            <a:xfrm>
              <a:off x="5477435" y="3248026"/>
              <a:ext cx="1037665" cy="1666874"/>
            </a:xfrm>
            <a:custGeom>
              <a:avLst/>
              <a:gdLst>
                <a:gd name="connsiteX0" fmla="*/ 12950 w 1270250"/>
                <a:gd name="connsiteY0" fmla="*/ 1666875 h 1666875"/>
                <a:gd name="connsiteX1" fmla="*/ 27238 w 1270250"/>
                <a:gd name="connsiteY1" fmla="*/ 695325 h 1666875"/>
                <a:gd name="connsiteX2" fmla="*/ 255838 w 1270250"/>
                <a:gd name="connsiteY2" fmla="*/ 95250 h 1666875"/>
                <a:gd name="connsiteX3" fmla="*/ 1270250 w 1270250"/>
                <a:gd name="connsiteY3" fmla="*/ 952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50" h="1666875">
                  <a:moveTo>
                    <a:pt x="12950" y="1666875"/>
                  </a:moveTo>
                  <a:cubicBezTo>
                    <a:pt x="-147" y="1312068"/>
                    <a:pt x="-13243" y="957262"/>
                    <a:pt x="27238" y="695325"/>
                  </a:cubicBezTo>
                  <a:cubicBezTo>
                    <a:pt x="67719" y="433388"/>
                    <a:pt x="48669" y="209550"/>
                    <a:pt x="255838" y="95250"/>
                  </a:cubicBezTo>
                  <a:cubicBezTo>
                    <a:pt x="463007" y="-19050"/>
                    <a:pt x="866628" y="-4763"/>
                    <a:pt x="1270250" y="9525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03881-1880-8643-8DE3-ED8C81985839}"/>
                </a:ext>
              </a:extLst>
            </p:cNvPr>
            <p:cNvSpPr txBox="1"/>
            <p:nvPr/>
          </p:nvSpPr>
          <p:spPr>
            <a:xfrm>
              <a:off x="4799806" y="2360547"/>
              <a:ext cx="183697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1₿ verified</a:t>
              </a:r>
            </a:p>
            <a:p>
              <a:pPr algn="ctr"/>
              <a:r>
                <a:rPr lang="en-US" sz="1800" dirty="0"/>
                <a:t>(signed)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9986E19-9905-514F-A502-50010E3FF745}"/>
              </a:ext>
            </a:extLst>
          </p:cNvPr>
          <p:cNvSpPr txBox="1"/>
          <p:nvPr/>
        </p:nvSpPr>
        <p:spPr>
          <a:xfrm>
            <a:off x="170201" y="317244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</a:t>
            </a:r>
            <a:r>
              <a:rPr lang="en-US" sz="2000" dirty="0">
                <a:latin typeface="+mn-lt"/>
              </a:rPr>
              <a:t>₿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735E0-7140-464D-8DFA-624002843A0A}"/>
              </a:ext>
            </a:extLst>
          </p:cNvPr>
          <p:cNvSpPr txBox="1"/>
          <p:nvPr/>
        </p:nvSpPr>
        <p:spPr>
          <a:xfrm>
            <a:off x="115747" y="204240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EF0C4E-EFE1-3040-9A96-0E7D0B6480E5}"/>
              </a:ext>
            </a:extLst>
          </p:cNvPr>
          <p:cNvSpPr txBox="1"/>
          <p:nvPr/>
        </p:nvSpPr>
        <p:spPr>
          <a:xfrm>
            <a:off x="7939256" y="17834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Alice on</a:t>
            </a:r>
          </a:p>
          <a:p>
            <a:pPr algn="ctr"/>
            <a:r>
              <a:rPr lang="en-US" sz="2000" dirty="0">
                <a:latin typeface="+mn-lt"/>
              </a:rPr>
              <a:t>Ethereum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FA84D6-F9DA-3B45-92A6-CCF18E78C81C}"/>
              </a:ext>
            </a:extLst>
          </p:cNvPr>
          <p:cNvSpPr txBox="1"/>
          <p:nvPr/>
        </p:nvSpPr>
        <p:spPr>
          <a:xfrm>
            <a:off x="987479" y="4555670"/>
            <a:ext cx="267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(watch for deposits)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8F9955-CB64-6F4B-B03F-22BC096A9530}"/>
              </a:ext>
            </a:extLst>
          </p:cNvPr>
          <p:cNvSpPr txBox="1"/>
          <p:nvPr/>
        </p:nvSpPr>
        <p:spPr>
          <a:xfrm>
            <a:off x="457200" y="32007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5825A-9869-A144-83C7-049796BF0B38}"/>
              </a:ext>
            </a:extLst>
          </p:cNvPr>
          <p:cNvSpPr txBox="1"/>
          <p:nvPr/>
        </p:nvSpPr>
        <p:spPr>
          <a:xfrm>
            <a:off x="-111" y="3623396"/>
            <a:ext cx="163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(lock 1 BTC)</a:t>
            </a:r>
          </a:p>
        </p:txBody>
      </p:sp>
    </p:spTree>
    <p:extLst>
      <p:ext uri="{BB962C8B-B14F-4D97-AF65-F5344CB8AC3E}">
        <p14:creationId xmlns:p14="http://schemas.microsoft.com/office/powerpoint/2010/main" val="37197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2" grpId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96028</TotalTime>
  <Words>5032</Words>
  <Application>Microsoft Macintosh PowerPoint</Application>
  <PresentationFormat>On-screen Show (16:9)</PresentationFormat>
  <Paragraphs>843</Paragraphs>
  <Slides>79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Cambria Math</vt:lpstr>
      <vt:lpstr>Helvetica</vt:lpstr>
      <vt:lpstr>Office Theme</vt:lpstr>
      <vt:lpstr>Final Topics:   Bridging, Account Abstraction, and DAOs</vt:lpstr>
      <vt:lpstr>Many more topics to cover …</vt:lpstr>
      <vt:lpstr>More topics …</vt:lpstr>
      <vt:lpstr>Interoperability between blockchain</vt:lpstr>
      <vt:lpstr>Many L1 blockchains</vt:lpstr>
      <vt:lpstr>PowerPoint Presentation</vt:lpstr>
      <vt:lpstr>Interoperability</vt:lpstr>
      <vt:lpstr>A first example:   BTC in Ethereum</vt:lpstr>
      <vt:lpstr>wBTC  and  tBTC:   a lock-and-mint bridge</vt:lpstr>
      <vt:lpstr>Alice wants her 1 BTC back</vt:lpstr>
      <vt:lpstr>wBTC</vt:lpstr>
      <vt:lpstr>tBTC:  no single point of trust</vt:lpstr>
      <vt:lpstr>Bridging smart chains  (with Dapp support)</vt:lpstr>
      <vt:lpstr>Two types of bridges</vt:lpstr>
      <vt:lpstr>Bridging smart chains  (with Dapp support)</vt:lpstr>
      <vt:lpstr>Bridging smart chains  (with Dapp support)</vt:lpstr>
      <vt:lpstr>Primarily two types of messaging systems</vt:lpstr>
      <vt:lpstr>Primarily two types of messaging systems</vt:lpstr>
      <vt:lpstr>Activity</vt:lpstr>
      <vt:lpstr>Primarily two types of messaging systems</vt:lpstr>
      <vt:lpstr>Primarily two types of messaging systems</vt:lpstr>
      <vt:lpstr>Primarily two types of messaging systems</vt:lpstr>
      <vt:lpstr>Bridging:  the future vision</vt:lpstr>
      <vt:lpstr>Account abstraction</vt:lpstr>
      <vt:lpstr>The Goals of Account Abstraction (AA)</vt:lpstr>
      <vt:lpstr>Assets are held by a smart contract wallet</vt:lpstr>
      <vt:lpstr>Smart contract wallet</vt:lpstr>
      <vt:lpstr>The EntryPoint trusted contract</vt:lpstr>
      <vt:lpstr>The EntryPoint trusted contract</vt:lpstr>
      <vt:lpstr>Solution:  validateOp</vt:lpstr>
      <vt:lpstr>Solution:  validateOp</vt:lpstr>
      <vt:lpstr>More problems …</vt:lpstr>
      <vt:lpstr>Bundling and Paymasters</vt:lpstr>
      <vt:lpstr>Very complex … is this real?</vt:lpstr>
      <vt:lpstr>An example</vt:lpstr>
      <vt:lpstr>An interesting application of AA:  Passkey Tx</vt:lpstr>
      <vt:lpstr>Blockchain Governance (DAOs)</vt:lpstr>
      <vt:lpstr>Decentralized orgs  (DAO)</vt:lpstr>
      <vt:lpstr>Examples of DAOs</vt:lpstr>
      <vt:lpstr>Examples of DAOs</vt:lpstr>
      <vt:lpstr>Examples of DAOs</vt:lpstr>
      <vt:lpstr>Example:  Uniswap proposals</vt:lpstr>
      <vt:lpstr>How to build a DAO</vt:lpstr>
      <vt:lpstr>Many DAO governance experiments</vt:lpstr>
      <vt:lpstr>Governance methods</vt:lpstr>
      <vt:lpstr>Poor participation rate</vt:lpstr>
      <vt:lpstr>Delegation example:  element</vt:lpstr>
      <vt:lpstr>Private DAO treasury</vt:lpstr>
      <vt:lpstr>Private DAO treasury             [Dunaif, Boneh,  2021]</vt:lpstr>
      <vt:lpstr>Many other DAO privacy questions …</vt:lpstr>
      <vt:lpstr>Governance failures</vt:lpstr>
      <vt:lpstr>(1)  Beanstalk   (Apr. 2022)</vt:lpstr>
      <vt:lpstr>Beanstalk:  the attack</vt:lpstr>
      <vt:lpstr>The lesson</vt:lpstr>
      <vt:lpstr>(2)  Yam Finance   (July 2022)</vt:lpstr>
      <vt:lpstr>What happened next?</vt:lpstr>
      <vt:lpstr>END  OF  LECTURE</vt:lpstr>
      <vt:lpstr>Fun crypto tricks</vt:lpstr>
      <vt:lpstr>BLS signatures</vt:lpstr>
      <vt:lpstr>BLS Signatures</vt:lpstr>
      <vt:lpstr>BLS Signatures</vt:lpstr>
      <vt:lpstr>How does verify work?</vt:lpstr>
      <vt:lpstr>Properties:  signature aggregation  [BGLS’03]</vt:lpstr>
      <vt:lpstr>Aggregation:  how </vt:lpstr>
      <vt:lpstr>Compressing the blockchain with BLS</vt:lpstr>
      <vt:lpstr>Reducing Miner State</vt:lpstr>
      <vt:lpstr>UTXO set size</vt:lpstr>
      <vt:lpstr>Recall:  polynomial commitments</vt:lpstr>
      <vt:lpstr>Homomorphic polynomial commitment</vt:lpstr>
      <vt:lpstr>Committing to a set  (of UTXOs)</vt:lpstr>
      <vt:lpstr>How does this help?</vt:lpstr>
      <vt:lpstr>Does this work ??</vt:lpstr>
      <vt:lpstr>Is this practical?</vt:lpstr>
      <vt:lpstr>Taproot:  semi-private  scripts in Bitcoin</vt:lpstr>
      <vt:lpstr>Taproot is here …</vt:lpstr>
      <vt:lpstr>Script privacy</vt:lpstr>
      <vt:lpstr>How?</vt:lpstr>
      <vt:lpstr>How?</vt:lpstr>
      <vt:lpstr>The main point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1602</cp:revision>
  <cp:lastPrinted>2020-11-09T06:39:36Z</cp:lastPrinted>
  <dcterms:created xsi:type="dcterms:W3CDTF">2010-10-17T19:58:05Z</dcterms:created>
  <dcterms:modified xsi:type="dcterms:W3CDTF">2023-12-04T19:29:20Z</dcterms:modified>
</cp:coreProperties>
</file>