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352" r:id="rId2"/>
    <p:sldId id="1669" r:id="rId3"/>
    <p:sldId id="1634" r:id="rId4"/>
    <p:sldId id="1635" r:id="rId5"/>
    <p:sldId id="1636" r:id="rId6"/>
    <p:sldId id="1637" r:id="rId7"/>
    <p:sldId id="1638" r:id="rId8"/>
    <p:sldId id="1639" r:id="rId9"/>
    <p:sldId id="1640" r:id="rId10"/>
    <p:sldId id="1536" r:id="rId11"/>
    <p:sldId id="1670" r:id="rId12"/>
    <p:sldId id="1672" r:id="rId13"/>
    <p:sldId id="1675" r:id="rId14"/>
    <p:sldId id="1673" r:id="rId15"/>
    <p:sldId id="1674" r:id="rId16"/>
    <p:sldId id="1642" r:id="rId17"/>
    <p:sldId id="1644" r:id="rId18"/>
    <p:sldId id="1645" r:id="rId19"/>
    <p:sldId id="1646" r:id="rId20"/>
    <p:sldId id="1647" r:id="rId21"/>
    <p:sldId id="1661" r:id="rId22"/>
    <p:sldId id="1648" r:id="rId23"/>
    <p:sldId id="1643" r:id="rId24"/>
    <p:sldId id="1649" r:id="rId25"/>
    <p:sldId id="1650" r:id="rId26"/>
    <p:sldId id="1651" r:id="rId27"/>
    <p:sldId id="1664" r:id="rId28"/>
    <p:sldId id="1652" r:id="rId29"/>
    <p:sldId id="1653" r:id="rId30"/>
    <p:sldId id="1654" r:id="rId31"/>
    <p:sldId id="1655" r:id="rId32"/>
    <p:sldId id="1656" r:id="rId33"/>
    <p:sldId id="1657" r:id="rId34"/>
    <p:sldId id="1659" r:id="rId35"/>
    <p:sldId id="1658" r:id="rId36"/>
    <p:sldId id="1662" r:id="rId37"/>
    <p:sldId id="1676" r:id="rId38"/>
    <p:sldId id="1665" r:id="rId39"/>
    <p:sldId id="1660" r:id="rId40"/>
    <p:sldId id="1677" r:id="rId41"/>
    <p:sldId id="1666" r:id="rId42"/>
    <p:sldId id="1671" r:id="rId43"/>
    <p:sldId id="1668" r:id="rId44"/>
    <p:sldId id="1663" r:id="rId45"/>
    <p:sldId id="1633" r:id="rId4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848384"/>
    <a:srgbClr val="9A0000"/>
    <a:srgbClr val="3025FF"/>
    <a:srgbClr val="AD0000"/>
    <a:srgbClr val="96060B"/>
    <a:srgbClr val="CAC9CA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0706" autoAdjust="0"/>
  </p:normalViewPr>
  <p:slideViewPr>
    <p:cSldViewPr snapToGrid="0">
      <p:cViewPr varScale="1">
        <p:scale>
          <a:sx n="130" d="100"/>
          <a:sy n="130" d="100"/>
        </p:scale>
        <p:origin x="208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GST:  global stabilization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suffix in nodes.    Ethereum’s Merkle Patricia Tree has a branching factor of 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nonce must match current nonce of sender in sender’s account data.   When Tx processed successfully, nonce in sender’s account data is incremented by 1.</a:t>
            </a:r>
          </a:p>
          <a:p>
            <a:r>
              <a:rPr lang="en-US" dirty="0" err="1"/>
              <a:t>chain_id</a:t>
            </a:r>
            <a:r>
              <a:rPr lang="en-US" dirty="0"/>
              <a:t>:  ensures that a Tx signed for the </a:t>
            </a:r>
            <a:r>
              <a:rPr lang="en-US" dirty="0" err="1"/>
              <a:t>testnet</a:t>
            </a:r>
            <a:r>
              <a:rPr lang="en-US" dirty="0"/>
              <a:t> cannot be submitting on the </a:t>
            </a:r>
            <a:r>
              <a:rPr lang="en-US" dirty="0" err="1"/>
              <a:t>mainnet</a:t>
            </a:r>
            <a:r>
              <a:rPr lang="en-US" dirty="0"/>
              <a:t> (same with L1/L2 confusion).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Tx go to contracts, others go to owned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blockchains allow for non-interfering parallel execution:  Flow, Avalanche.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4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etherscan.io</a:t>
            </a:r>
            <a:r>
              <a:rPr lang="en-US" dirty="0"/>
              <a:t>/</a:t>
            </a:r>
            <a:r>
              <a:rPr lang="en-US" dirty="0" err="1"/>
              <a:t>chartsync</a:t>
            </a:r>
            <a:r>
              <a:rPr lang="en-US" dirty="0"/>
              <a:t>/</a:t>
            </a:r>
            <a:r>
              <a:rPr lang="en-US" dirty="0" err="1"/>
              <a:t>chaindefault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etherscan.io</a:t>
            </a:r>
            <a:r>
              <a:rPr lang="en-US" dirty="0"/>
              <a:t>/</a:t>
            </a:r>
            <a:r>
              <a:rPr lang="en-US" dirty="0" err="1"/>
              <a:t>chartsync</a:t>
            </a:r>
            <a:r>
              <a:rPr lang="en-US" dirty="0"/>
              <a:t>/</a:t>
            </a:r>
            <a:r>
              <a:rPr lang="en-US" dirty="0" err="1"/>
              <a:t>chainarchive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Selfdestruct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:  sends all account funds to specified address.   Refund removed to avoid </a:t>
            </a:r>
            <a:r>
              <a:rPr lang="en-US" dirty="0" err="1"/>
              <a:t>gastokens</a:t>
            </a:r>
            <a:r>
              <a:rPr lang="en-US" dirty="0"/>
              <a:t>.</a:t>
            </a:r>
          </a:p>
          <a:p>
            <a:r>
              <a:rPr lang="en-US" dirty="0"/>
              <a:t>CREATE:  create a new contract</a:t>
            </a:r>
          </a:p>
          <a:p>
            <a:r>
              <a:rPr lang="en-US" dirty="0"/>
              <a:t>CALL:  contract at address </a:t>
            </a:r>
            <a:r>
              <a:rPr lang="en-US" dirty="0" err="1"/>
              <a:t>addr</a:t>
            </a:r>
            <a:r>
              <a:rPr lang="en-US" dirty="0"/>
              <a:t>,  with max gas,  and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ycharts.com</a:t>
            </a:r>
            <a:r>
              <a:rPr lang="en-US" dirty="0"/>
              <a:t>/indicators/</a:t>
            </a:r>
            <a:r>
              <a:rPr lang="en-US" dirty="0" err="1"/>
              <a:t>ethereum_average_gas_price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ycharts.com</a:t>
            </a:r>
            <a:r>
              <a:rPr lang="en-US" dirty="0"/>
              <a:t>/indicators/</a:t>
            </a:r>
            <a:r>
              <a:rPr lang="en-US" dirty="0" err="1"/>
              <a:t>ethereum_average_transaction_fee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second price auction were used:  proposers would be incentivized to create fake transactions.</a:t>
            </a:r>
          </a:p>
          <a:p>
            <a:r>
              <a:rPr lang="en-US" dirty="0"/>
              <a:t>See  https://</a:t>
            </a:r>
            <a:r>
              <a:rPr lang="en-US" dirty="0" err="1"/>
              <a:t>arxiv.org</a:t>
            </a:r>
            <a:r>
              <a:rPr lang="en-US" dirty="0"/>
              <a:t>/pdf/2106.01340.pdf  for an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  <a:p>
            <a:r>
              <a:rPr lang="en-US" dirty="0"/>
              <a:t>BURN:  deflates the 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UTXO being spent cannot tell how many of my other UTXOs were spent during that day.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  <a:p>
            <a:r>
              <a:rPr lang="en-US" dirty="0"/>
              <a:t>BURN:  deflates the 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etherscan.io</a:t>
            </a:r>
            <a:r>
              <a:rPr lang="en-US" dirty="0"/>
              <a:t>/blocks</a:t>
            </a:r>
          </a:p>
          <a:p>
            <a:r>
              <a:rPr lang="en-US" dirty="0"/>
              <a:t>When previous block is light (&lt;15M gas), </a:t>
            </a:r>
            <a:r>
              <a:rPr lang="en-US" dirty="0" err="1"/>
              <a:t>baseFee</a:t>
            </a:r>
            <a:r>
              <a:rPr lang="en-US" dirty="0"/>
              <a:t> goes down.    When previous block is heavy (&gt;15M gas), </a:t>
            </a:r>
            <a:r>
              <a:rPr lang="en-US" dirty="0" err="1"/>
              <a:t>baseFee</a:t>
            </a:r>
            <a:r>
              <a:rPr lang="en-US" dirty="0"/>
              <a:t> goes up.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2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second price auction were used:  proposers would be incentivized to create fake transactions.</a:t>
            </a:r>
          </a:p>
          <a:p>
            <a:r>
              <a:rPr lang="en-US" dirty="0"/>
              <a:t>See  https://</a:t>
            </a:r>
            <a:r>
              <a:rPr lang="en-US" dirty="0" err="1"/>
              <a:t>arxiv.org</a:t>
            </a:r>
            <a:r>
              <a:rPr lang="en-US" dirty="0"/>
              <a:t>/pdf/2106.01340.pdf  for an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1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etherchain.org</a:t>
            </a:r>
            <a:r>
              <a:rPr lang="en-US" dirty="0"/>
              <a:t>/charts/</a:t>
            </a:r>
            <a:r>
              <a:rPr lang="en-US" dirty="0" err="1"/>
              <a:t>totalGasUsage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  top line checks that owner properly signed Tx; bottom line pushes data onto stack and ensures that top of stack ends in &lt;1&gt; to make script succeed.</a:t>
            </a:r>
            <a:br>
              <a:rPr lang="en-US" dirty="0"/>
            </a:br>
            <a:r>
              <a:rPr lang="en-US" dirty="0"/>
              <a:t>Here &lt;NAMECOIN&gt; pushes the word NAMECOIN onto the stack so everyone can tell that this UTXO is a </a:t>
            </a:r>
            <a:r>
              <a:rPr lang="en-US" dirty="0" err="1"/>
              <a:t>NameCoin</a:t>
            </a:r>
            <a:r>
              <a:rPr lang="en-US" dirty="0"/>
              <a:t> UTXO.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CryptoPunks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etherscan.io</a:t>
            </a:r>
            <a:r>
              <a:rPr lang="en-US" dirty="0"/>
              <a:t>/blocks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beaconscan.com</a:t>
            </a:r>
            <a:r>
              <a:rPr lang="en-US" dirty="0"/>
              <a:t>/stat/validator</a:t>
            </a:r>
          </a:p>
          <a:p>
            <a:r>
              <a:rPr lang="en-US" dirty="0"/>
              <a:t>Correct behavior:  don’t sign two different blocks for same slot and other mischief.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ultrasound.money</a:t>
            </a:r>
            <a:r>
              <a:rPr lang="en-US" dirty="0"/>
              <a:t>/#monetary-premium   (see validator rewards section)</a:t>
            </a:r>
          </a:p>
          <a:p>
            <a:r>
              <a:rPr lang="en-US" dirty="0"/>
              <a:t>See graph of size of staking pools at:   https://</a:t>
            </a:r>
            <a:r>
              <a:rPr lang="en-US" dirty="0" err="1"/>
              <a:t>dune.com</a:t>
            </a:r>
            <a:r>
              <a:rPr lang="en-US" dirty="0"/>
              <a:t>/queries/96263/192763     (and  https://</a:t>
            </a:r>
            <a:r>
              <a:rPr lang="en-US" dirty="0" err="1"/>
              <a:t>dune.com</a:t>
            </a:r>
            <a:r>
              <a:rPr lang="en-US" dirty="0"/>
              <a:t>/</a:t>
            </a:r>
            <a:r>
              <a:rPr lang="en-US" dirty="0" err="1"/>
              <a:t>LidoAnalytical</a:t>
            </a:r>
            <a:r>
              <a:rPr lang="en-US" dirty="0"/>
              <a:t>/Lido-Finance-Extended )</a:t>
            </a:r>
          </a:p>
          <a:p>
            <a:r>
              <a:rPr lang="en-US" dirty="0"/>
              <a:t>Also see:   https://</a:t>
            </a:r>
            <a:r>
              <a:rPr lang="en-US" dirty="0" err="1"/>
              <a:t>www.coinbase.com</a:t>
            </a:r>
            <a:r>
              <a:rPr lang="en-US" dirty="0"/>
              <a:t>/earn/staking/</a:t>
            </a:r>
            <a:r>
              <a:rPr lang="en-US" dirty="0" err="1"/>
              <a:t>ethereum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7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32 blocks make an epoch.    Validators vote on blocks.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computed address for a contract created with CREATE is </a:t>
            </a:r>
            <a:r>
              <a:rPr lang="en-US" sz="1200" dirty="0"/>
              <a:t>H(</a:t>
            </a:r>
            <a:r>
              <a:rPr lang="en-US" sz="1200" dirty="0" err="1"/>
              <a:t>CreatorAddr</a:t>
            </a:r>
            <a:r>
              <a:rPr lang="en-US" sz="1200" dirty="0"/>
              <a:t>, </a:t>
            </a:r>
            <a:r>
              <a:rPr lang="en-US" sz="1200" dirty="0" err="1"/>
              <a:t>CreatorNonce</a:t>
            </a:r>
            <a:r>
              <a:rPr lang="en-US" sz="1200" dirty="0"/>
              <a:t>) as shown in the table above.   Same when contract is created by an owned account.  However, the </a:t>
            </a:r>
            <a:r>
              <a:rPr lang="en-US" dirty="0"/>
              <a:t>computed address for a contract created with CREATE2 is </a:t>
            </a:r>
            <a:r>
              <a:rPr lang="en-US" sz="1200" dirty="0"/>
              <a:t>H(</a:t>
            </a:r>
            <a:r>
              <a:rPr lang="en-US" sz="1200" dirty="0" err="1"/>
              <a:t>CreatorAddr</a:t>
            </a:r>
            <a:r>
              <a:rPr lang="en-US" sz="1200" dirty="0"/>
              <a:t>, </a:t>
            </a:r>
            <a:r>
              <a:rPr lang="en-US" sz="1200" dirty="0" err="1"/>
              <a:t>InitCodeOfNewContract</a:t>
            </a:r>
            <a:r>
              <a:rPr lang="en-US" sz="1200" dirty="0"/>
              <a:t>, Salt).    This means that CREATE2 can be used to overwrite the code of a previous contract that resided in that address.  This is only possible if the earlier contract did a SELFDESTRUCT.   Either way, the nonce of a newly created contract is initialized to zero.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10/22/23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10/22/23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Ethereum: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2467324" y="4423535"/>
            <a:ext cx="463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HW#2 posted tonight.   Due Oct. 24.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0FE699-8574-4840-A8A4-E3D8A273909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961516" y="1714983"/>
            <a:ext cx="6376" cy="1007765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77A921-3FF2-D244-9020-A7800408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Running a program on a blockchain (DAPP)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9E4EE-7940-A24A-BE50-CFAEC34834C6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  (beacon chain)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51C03-F2DF-0646-9674-F238A7406BCE}"/>
              </a:ext>
            </a:extLst>
          </p:cNvPr>
          <p:cNvSpPr/>
          <p:nvPr/>
        </p:nvSpPr>
        <p:spPr>
          <a:xfrm>
            <a:off x="2257062" y="3897766"/>
            <a:ext cx="6227179" cy="49771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layer (execution chain):  The EVM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518C4-C1E4-6541-83E1-8EB6999ADDD6}"/>
              </a:ext>
            </a:extLst>
          </p:cNvPr>
          <p:cNvSpPr txBox="1"/>
          <p:nvPr/>
        </p:nvSpPr>
        <p:spPr>
          <a:xfrm>
            <a:off x="1424079" y="212514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C6002-0F14-5844-80E5-ACD998E19835}"/>
              </a:ext>
            </a:extLst>
          </p:cNvPr>
          <p:cNvSpPr txBox="1"/>
          <p:nvPr/>
        </p:nvSpPr>
        <p:spPr>
          <a:xfrm>
            <a:off x="1214556" y="2722748"/>
            <a:ext cx="149391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program code</a:t>
            </a:r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66B35-B601-7B4A-A21F-6A304C71E43F}"/>
              </a:ext>
            </a:extLst>
          </p:cNvPr>
          <p:cNvGrpSpPr/>
          <p:nvPr/>
        </p:nvGrpSpPr>
        <p:grpSpPr>
          <a:xfrm>
            <a:off x="457200" y="1169043"/>
            <a:ext cx="8038616" cy="545940"/>
            <a:chOff x="457200" y="1169043"/>
            <a:chExt cx="8038616" cy="5459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32D497-9BE6-5046-8314-3E5D3AEB4E9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169043"/>
              <a:ext cx="80386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249205-A096-314B-AD88-32006F70841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714983"/>
              <a:ext cx="80386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B360ED-F649-FA42-8F7B-83F5868DABCD}"/>
                </a:ext>
              </a:extLst>
            </p:cNvPr>
            <p:cNvSpPr/>
            <p:nvPr/>
          </p:nvSpPr>
          <p:spPr>
            <a:xfrm>
              <a:off x="937549" y="1169043"/>
              <a:ext cx="7118431" cy="5227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blockchain …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C16669-C81E-0243-827A-0FB9E34CE898}"/>
              </a:ext>
            </a:extLst>
          </p:cNvPr>
          <p:cNvSpPr txBox="1"/>
          <p:nvPr/>
        </p:nvSpPr>
        <p:spPr>
          <a:xfrm>
            <a:off x="1606575" y="1328130"/>
            <a:ext cx="361317" cy="2233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26988-5C4C-BA4A-81F2-A27920EAB32D}"/>
              </a:ext>
            </a:extLst>
          </p:cNvPr>
          <p:cNvSpPr txBox="1"/>
          <p:nvPr/>
        </p:nvSpPr>
        <p:spPr>
          <a:xfrm>
            <a:off x="2048342" y="1330058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C2D4A-AFFB-974E-827D-3EFFD6C64974}"/>
              </a:ext>
            </a:extLst>
          </p:cNvPr>
          <p:cNvSpPr txBox="1"/>
          <p:nvPr/>
        </p:nvSpPr>
        <p:spPr>
          <a:xfrm>
            <a:off x="3932694" y="210972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79878F-AA90-2045-BDBB-7484EFE7590D}"/>
              </a:ext>
            </a:extLst>
          </p:cNvPr>
          <p:cNvGrpSpPr/>
          <p:nvPr/>
        </p:nvGrpSpPr>
        <p:grpSpPr>
          <a:xfrm>
            <a:off x="2510652" y="1755780"/>
            <a:ext cx="1411254" cy="830997"/>
            <a:chOff x="2510652" y="1755780"/>
            <a:chExt cx="1411254" cy="830997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252BC2B-8A78-6341-AF8A-96CAD4A715B1}"/>
                </a:ext>
              </a:extLst>
            </p:cNvPr>
            <p:cNvSpPr/>
            <p:nvPr/>
          </p:nvSpPr>
          <p:spPr>
            <a:xfrm>
              <a:off x="2510652" y="2137584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C64B1-6EB2-1546-B5DB-F304F101E83D}"/>
                </a:ext>
              </a:extLst>
            </p:cNvPr>
            <p:cNvSpPr txBox="1"/>
            <p:nvPr/>
          </p:nvSpPr>
          <p:spPr>
            <a:xfrm>
              <a:off x="2627542" y="1755780"/>
              <a:ext cx="1178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Tx1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636431-41E4-4E48-97F7-2ECC388ACC7A}"/>
              </a:ext>
            </a:extLst>
          </p:cNvPr>
          <p:cNvCxnSpPr>
            <a:cxnSpLocks/>
          </p:cNvCxnSpPr>
          <p:nvPr/>
        </p:nvCxnSpPr>
        <p:spPr>
          <a:xfrm flipV="1">
            <a:off x="4435996" y="1661728"/>
            <a:ext cx="0" cy="463419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7F3832-1D97-5B4B-A3E0-06D6E068D9AC}"/>
              </a:ext>
            </a:extLst>
          </p:cNvPr>
          <p:cNvGrpSpPr/>
          <p:nvPr/>
        </p:nvGrpSpPr>
        <p:grpSpPr>
          <a:xfrm>
            <a:off x="5031109" y="1751822"/>
            <a:ext cx="1411254" cy="830997"/>
            <a:chOff x="5031109" y="1751822"/>
            <a:chExt cx="1411254" cy="830997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55E5568-73BF-B845-8189-769DE1B6E4AC}"/>
                </a:ext>
              </a:extLst>
            </p:cNvPr>
            <p:cNvSpPr/>
            <p:nvPr/>
          </p:nvSpPr>
          <p:spPr>
            <a:xfrm>
              <a:off x="5031109" y="2154956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14733F-7C33-1F41-867F-8772C7894CA5}"/>
                </a:ext>
              </a:extLst>
            </p:cNvPr>
            <p:cNvSpPr txBox="1"/>
            <p:nvPr/>
          </p:nvSpPr>
          <p:spPr>
            <a:xfrm>
              <a:off x="5156136" y="1751822"/>
              <a:ext cx="1178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Tx2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4B1F3D4-4A40-6640-9EAB-B3F4E7010DB5}"/>
              </a:ext>
            </a:extLst>
          </p:cNvPr>
          <p:cNvSpPr txBox="1"/>
          <p:nvPr/>
        </p:nvSpPr>
        <p:spPr>
          <a:xfrm>
            <a:off x="6470479" y="207559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BEF1D8-2249-D54E-B7CB-651C7BC924F1}"/>
              </a:ext>
            </a:extLst>
          </p:cNvPr>
          <p:cNvCxnSpPr>
            <a:cxnSpLocks/>
          </p:cNvCxnSpPr>
          <p:nvPr/>
        </p:nvCxnSpPr>
        <p:spPr>
          <a:xfrm flipV="1">
            <a:off x="7002717" y="1619653"/>
            <a:ext cx="0" cy="463419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7545DA-17EA-464F-BD5A-C1C6202ABE91}"/>
              </a:ext>
            </a:extLst>
          </p:cNvPr>
          <p:cNvGrpSpPr/>
          <p:nvPr/>
        </p:nvGrpSpPr>
        <p:grpSpPr>
          <a:xfrm>
            <a:off x="2708475" y="3138246"/>
            <a:ext cx="2979105" cy="461665"/>
            <a:chOff x="2708475" y="3138246"/>
            <a:chExt cx="2979105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3190D9-20EA-7545-9052-FEB817253F7F}"/>
                </a:ext>
              </a:extLst>
            </p:cNvPr>
            <p:cNvSpPr txBox="1"/>
            <p:nvPr/>
          </p:nvSpPr>
          <p:spPr>
            <a:xfrm>
              <a:off x="3467100" y="3138246"/>
              <a:ext cx="2220480" cy="461665"/>
            </a:xfrm>
            <a:prstGeom prst="rect">
              <a:avLst/>
            </a:prstGeom>
            <a:noFill/>
            <a:ln>
              <a:solidFill>
                <a:srgbClr val="9A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a DAPP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1F3E8D-BE1F-B14E-A72B-D41425006539}"/>
                </a:ext>
              </a:extLst>
            </p:cNvPr>
            <p:cNvCxnSpPr>
              <a:stCxn id="38" idx="1"/>
              <a:endCxn id="12" idx="3"/>
            </p:cNvCxnSpPr>
            <p:nvPr/>
          </p:nvCxnSpPr>
          <p:spPr>
            <a:xfrm flipH="1" flipV="1">
              <a:off x="2708475" y="3138247"/>
              <a:ext cx="758625" cy="2308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F29EF8-3B1F-F743-8F9D-E24387CD0DEB}"/>
              </a:ext>
            </a:extLst>
          </p:cNvPr>
          <p:cNvGrpSpPr/>
          <p:nvPr/>
        </p:nvGrpSpPr>
        <p:grpSpPr>
          <a:xfrm>
            <a:off x="7558106" y="1973219"/>
            <a:ext cx="1411254" cy="517607"/>
            <a:chOff x="7558106" y="1973219"/>
            <a:chExt cx="1411254" cy="517607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0E09BFAF-CDF3-544F-8FFD-1D343F02F906}"/>
                </a:ext>
              </a:extLst>
            </p:cNvPr>
            <p:cNvSpPr/>
            <p:nvPr/>
          </p:nvSpPr>
          <p:spPr>
            <a:xfrm>
              <a:off x="7558106" y="2124097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62BAFF-AF61-844B-B3E6-481480D23A87}"/>
                </a:ext>
              </a:extLst>
            </p:cNvPr>
            <p:cNvSpPr txBox="1"/>
            <p:nvPr/>
          </p:nvSpPr>
          <p:spPr>
            <a:xfrm>
              <a:off x="8036930" y="197321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…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DAAF15B-2C81-FB45-A0D2-D15F4596A679}"/>
              </a:ext>
            </a:extLst>
          </p:cNvPr>
          <p:cNvSpPr txBox="1"/>
          <p:nvPr/>
        </p:nvSpPr>
        <p:spPr>
          <a:xfrm>
            <a:off x="4254042" y="1353208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DC7ECC-C9EC-584D-8807-5DB6C59D2F34}"/>
              </a:ext>
            </a:extLst>
          </p:cNvPr>
          <p:cNvSpPr txBox="1"/>
          <p:nvPr/>
        </p:nvSpPr>
        <p:spPr>
          <a:xfrm>
            <a:off x="6825792" y="1322583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  <p:bldP spid="3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6775-A96A-DC91-5413-C9A29D4E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B4D43-C189-1F77-6EB3-03C32052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8603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Proof-of-Stake consensus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C123F-B886-F37F-3E85-AA3340B687D5}"/>
              </a:ext>
            </a:extLst>
          </p:cNvPr>
          <p:cNvSpPr txBox="1"/>
          <p:nvPr/>
        </p:nvSpPr>
        <p:spPr>
          <a:xfrm>
            <a:off x="4453485" y="1652793"/>
            <a:ext cx="44250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One block every 12 seconds.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about 150 Tx per block.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3D0EE-B538-866A-708B-AF649ABCE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1084"/>
            <a:ext cx="3736228" cy="3112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A4575-F219-DF88-567A-5926ABA75F2B}"/>
              </a:ext>
            </a:extLst>
          </p:cNvPr>
          <p:cNvSpPr txBox="1"/>
          <p:nvPr/>
        </p:nvSpPr>
        <p:spPr>
          <a:xfrm>
            <a:off x="4453485" y="3542454"/>
            <a:ext cx="4425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Block proposer receives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Tx fees for block</a:t>
            </a:r>
          </a:p>
          <a:p>
            <a:pPr algn="ctr"/>
            <a:r>
              <a:rPr lang="en-US" dirty="0">
                <a:latin typeface="+mn-lt"/>
              </a:rPr>
              <a:t>(along with other rewards)</a:t>
            </a:r>
          </a:p>
        </p:txBody>
      </p:sp>
    </p:spTree>
    <p:extLst>
      <p:ext uri="{BB962C8B-B14F-4D97-AF65-F5344CB8AC3E}">
        <p14:creationId xmlns:p14="http://schemas.microsoft.com/office/powerpoint/2010/main" val="63642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E79D58-7962-3E8F-94D8-6AE2F676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44" y="3354174"/>
            <a:ext cx="3806949" cy="1629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F362E-F238-337A-2CB4-FAA939498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7" y="3432635"/>
            <a:ext cx="3586438" cy="1551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CA6C0-A889-D75B-D2B9-63219295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bit about the beacon chain  </a:t>
            </a:r>
            <a:r>
              <a:rPr lang="en-US" sz="2400" dirty="0"/>
              <a:t>(Eth2 consensus layer)</a:t>
            </a: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381C80-F317-07E2-0A8E-F2A7CBD8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7" y="953731"/>
            <a:ext cx="8512277" cy="23204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To become a validator:  stake (lock up) 32 ETH   … or use Lido.</a:t>
            </a:r>
          </a:p>
          <a:p>
            <a:pPr marL="0" indent="0">
              <a:spcBef>
                <a:spcPts val="1728"/>
              </a:spcBef>
              <a:buNone/>
              <a:tabLst>
                <a:tab pos="1308100" algn="l"/>
              </a:tabLst>
            </a:pPr>
            <a:r>
              <a:rPr lang="en-US" sz="2400" dirty="0"/>
              <a:t>Validators:	- sign blocks to express correctness  </a:t>
            </a:r>
            <a:r>
              <a:rPr lang="en-US" sz="1900" dirty="0"/>
              <a:t>(finalized once enough sigs)</a:t>
            </a:r>
            <a:endParaRPr lang="en-US" sz="2600" dirty="0"/>
          </a:p>
          <a:p>
            <a:pPr marL="0" indent="0">
              <a:buNone/>
              <a:tabLst>
                <a:tab pos="1308100" algn="l"/>
              </a:tabLst>
            </a:pPr>
            <a:r>
              <a:rPr lang="en-US" sz="2400" dirty="0"/>
              <a:t>	- occasionally act as </a:t>
            </a:r>
            <a:r>
              <a:rPr lang="en-US" sz="2400" b="1" i="1" dirty="0"/>
              <a:t>block proposer</a:t>
            </a:r>
            <a:r>
              <a:rPr lang="en-US" sz="2400" dirty="0"/>
              <a:t>   </a:t>
            </a:r>
            <a:r>
              <a:rPr lang="en-US" sz="1900" dirty="0"/>
              <a:t>(chosen at random)</a:t>
            </a:r>
            <a:endParaRPr lang="en-US" sz="1900" b="1" i="1" dirty="0"/>
          </a:p>
          <a:p>
            <a:pPr marL="0" indent="0">
              <a:buNone/>
              <a:tabLst>
                <a:tab pos="1308100" algn="l"/>
              </a:tabLst>
            </a:pPr>
            <a:r>
              <a:rPr lang="en-US" sz="2400" b="1" i="1" dirty="0"/>
              <a:t>	</a:t>
            </a:r>
            <a:r>
              <a:rPr lang="en-US" sz="2400" dirty="0"/>
              <a:t>- correct behavior  ⇒  issued </a:t>
            </a:r>
            <a:r>
              <a:rPr lang="en-US" sz="2400" b="1" u="sng" dirty="0"/>
              <a:t>new ETH</a:t>
            </a:r>
            <a:r>
              <a:rPr lang="en-US" sz="2400" b="1" dirty="0"/>
              <a:t> </a:t>
            </a:r>
            <a:r>
              <a:rPr lang="en-US" sz="2400" dirty="0"/>
              <a:t>every epoch  </a:t>
            </a:r>
            <a:r>
              <a:rPr lang="en-US" sz="2200" dirty="0"/>
              <a:t>(32 blocks)</a:t>
            </a:r>
          </a:p>
          <a:p>
            <a:pPr marL="0" indent="0">
              <a:buNone/>
              <a:tabLst>
                <a:tab pos="1308100" algn="l"/>
              </a:tabLst>
            </a:pPr>
            <a:r>
              <a:rPr lang="en-US" sz="2400" b="1" i="1" dirty="0"/>
              <a:t>	</a:t>
            </a:r>
            <a:r>
              <a:rPr lang="en-US" sz="2400" dirty="0"/>
              <a:t>- incorrect behavior  ⇒  slashed</a:t>
            </a:r>
            <a:endParaRPr lang="en-US" sz="24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2076B-5816-3FB1-D670-A707E15DF7A2}"/>
              </a:ext>
            </a:extLst>
          </p:cNvPr>
          <p:cNvSpPr txBox="1"/>
          <p:nvPr/>
        </p:nvSpPr>
        <p:spPr>
          <a:xfrm>
            <a:off x="5169549" y="3354174"/>
            <a:ext cx="1349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Staked ETH</a:t>
            </a:r>
          </a:p>
          <a:p>
            <a:pPr algn="l"/>
            <a:r>
              <a:rPr lang="en-US" sz="2000" dirty="0">
                <a:latin typeface="+mn-lt"/>
              </a:rPr>
              <a:t>(27M)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C094-6ED1-F675-ADDC-36F4542EDB04}"/>
              </a:ext>
            </a:extLst>
          </p:cNvPr>
          <p:cNvSpPr txBox="1"/>
          <p:nvPr/>
        </p:nvSpPr>
        <p:spPr>
          <a:xfrm>
            <a:off x="712783" y="3500284"/>
            <a:ext cx="1405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# Validators</a:t>
            </a:r>
          </a:p>
          <a:p>
            <a:pPr algn="l"/>
            <a:r>
              <a:rPr lang="en-US" sz="2000" dirty="0">
                <a:latin typeface="+mn-lt"/>
              </a:rPr>
              <a:t>(843K)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737C8-713B-CB5C-386B-D2693BF011C7}"/>
              </a:ext>
            </a:extLst>
          </p:cNvPr>
          <p:cNvSpPr txBox="1"/>
          <p:nvPr/>
        </p:nvSpPr>
        <p:spPr>
          <a:xfrm>
            <a:off x="5417313" y="2845559"/>
            <a:ext cx="1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(lots of details)</a:t>
            </a:r>
          </a:p>
        </p:txBody>
      </p:sp>
    </p:spTree>
    <p:extLst>
      <p:ext uri="{BB962C8B-B14F-4D97-AF65-F5344CB8AC3E}">
        <p14:creationId xmlns:p14="http://schemas.microsoft.com/office/powerpoint/2010/main" val="1915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4E89-4BE0-9201-3D27-C0B543FA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economics of staking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F747-E637-2B7A-FFDF-A4FDDB56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5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Validator locks up 32 ETH.       Oct 2023:   27M ETH staked (total)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u="sng" dirty="0"/>
              <a:t>Annual</a:t>
            </a:r>
            <a:r>
              <a:rPr lang="en-US" sz="2400" dirty="0"/>
              <a:t> validator income (an example):</a:t>
            </a:r>
          </a:p>
          <a:p>
            <a:pPr>
              <a:tabLst>
                <a:tab pos="1708150" algn="l"/>
              </a:tabLst>
            </a:pPr>
            <a:r>
              <a:rPr lang="en-US" sz="2400" dirty="0"/>
              <a:t>Issuance:	1.0 ETH</a:t>
            </a:r>
          </a:p>
          <a:p>
            <a:pPr>
              <a:tabLst>
                <a:tab pos="1708150" algn="l"/>
              </a:tabLst>
            </a:pPr>
            <a:r>
              <a:rPr lang="en-US" sz="2400" dirty="0"/>
              <a:t>Tx fees:	0.4 ETH</a:t>
            </a:r>
          </a:p>
          <a:p>
            <a:pPr>
              <a:tabLst>
                <a:tab pos="1708150" algn="l"/>
              </a:tabLst>
            </a:pPr>
            <a:r>
              <a:rPr lang="en-US" sz="2400" dirty="0"/>
              <a:t>MEV:	0.4 ETH</a:t>
            </a:r>
          </a:p>
          <a:p>
            <a:pPr>
              <a:tabLst>
                <a:tab pos="1708150" algn="l"/>
              </a:tabLst>
            </a:pPr>
            <a:r>
              <a:rPr lang="en-US" sz="2400" dirty="0"/>
              <a:t>Total:	1.8 ETH    (5.6% return on 32 ETH staked)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35B5B-62B5-CA79-8310-BC67F4EBB15F}"/>
              </a:ext>
            </a:extLst>
          </p:cNvPr>
          <p:cNvCxnSpPr/>
          <p:nvPr/>
        </p:nvCxnSpPr>
        <p:spPr>
          <a:xfrm>
            <a:off x="894737" y="3608438"/>
            <a:ext cx="23105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738E413-5AFC-8913-2481-052B1B5EE7C9}"/>
              </a:ext>
            </a:extLst>
          </p:cNvPr>
          <p:cNvSpPr/>
          <p:nvPr/>
        </p:nvSpPr>
        <p:spPr>
          <a:xfrm>
            <a:off x="5850193" y="2023625"/>
            <a:ext cx="2585884" cy="758903"/>
          </a:xfrm>
          <a:prstGeom prst="wedgeRoundRectCallout">
            <a:avLst>
              <a:gd name="adj1" fmla="val -148969"/>
              <a:gd name="adj2" fmla="val 168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be adjusted</a:t>
            </a:r>
          </a:p>
          <a:p>
            <a:pPr algn="ctr"/>
            <a:r>
              <a:rPr lang="en-US" sz="1400" dirty="0"/>
              <a:t>(BASE_REWARD_FACTOR)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0DBB5E0-FC43-BB51-5A28-AC64F4CBDDC2}"/>
              </a:ext>
            </a:extLst>
          </p:cNvPr>
          <p:cNvSpPr/>
          <p:nvPr/>
        </p:nvSpPr>
        <p:spPr>
          <a:xfrm>
            <a:off x="5850193" y="2855211"/>
            <a:ext cx="2585884" cy="645073"/>
          </a:xfrm>
          <a:prstGeom prst="wedgeRoundRectCallout">
            <a:avLst>
              <a:gd name="adj1" fmla="val -148209"/>
              <a:gd name="adj2" fmla="val -349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function of congestion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8AD0A-3D5F-1082-FE09-7F0E698F901E}"/>
              </a:ext>
            </a:extLst>
          </p:cNvPr>
          <p:cNvSpPr txBox="1"/>
          <p:nvPr/>
        </p:nvSpPr>
        <p:spPr>
          <a:xfrm>
            <a:off x="457200" y="4520854"/>
            <a:ext cx="835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In practice:  staking provider (e.g., Lido) takes a cut of the returns</a:t>
            </a:r>
          </a:p>
        </p:txBody>
      </p:sp>
    </p:spTree>
    <p:extLst>
      <p:ext uri="{BB962C8B-B14F-4D97-AF65-F5344CB8AC3E}">
        <p14:creationId xmlns:p14="http://schemas.microsoft.com/office/powerpoint/2010/main" val="1292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6D26-4B58-D24A-C33C-48F3249F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EF47E-DE13-CB28-CA95-F1FACCC51E80}"/>
              </a:ext>
            </a:extLst>
          </p:cNvPr>
          <p:cNvSpPr/>
          <p:nvPr/>
        </p:nvSpPr>
        <p:spPr>
          <a:xfrm>
            <a:off x="1514168" y="3720431"/>
            <a:ext cx="7020232" cy="6685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EAD3A-0088-69E6-4C4D-CD0E027F6E1C}"/>
              </a:ext>
            </a:extLst>
          </p:cNvPr>
          <p:cNvSpPr txBox="1"/>
          <p:nvPr/>
        </p:nvSpPr>
        <p:spPr>
          <a:xfrm>
            <a:off x="3977767" y="4410369"/>
            <a:ext cx="406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consensus layer (beacon chain)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476D0-1F41-8B7D-BD47-CE72AA453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05" y="3641775"/>
            <a:ext cx="221604" cy="327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035C8-8333-D244-AE73-FAB1F1712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05" y="4111577"/>
            <a:ext cx="171178" cy="295135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C30E0FF4-15EF-5F39-5F3F-E82E37F560EF}"/>
              </a:ext>
            </a:extLst>
          </p:cNvPr>
          <p:cNvGrpSpPr/>
          <p:nvPr/>
        </p:nvGrpSpPr>
        <p:grpSpPr>
          <a:xfrm>
            <a:off x="457200" y="3722836"/>
            <a:ext cx="1044892" cy="654380"/>
            <a:chOff x="457200" y="3994302"/>
            <a:chExt cx="1044892" cy="6543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250498-D054-BBC5-52C9-CF4A0BBB619B}"/>
                </a:ext>
              </a:extLst>
            </p:cNvPr>
            <p:cNvSpPr/>
            <p:nvPr/>
          </p:nvSpPr>
          <p:spPr>
            <a:xfrm>
              <a:off x="457200" y="3994302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9C2E93-1001-73E5-33CE-71FBE16E0F7C}"/>
                </a:ext>
              </a:extLst>
            </p:cNvPr>
            <p:cNvSpPr/>
            <p:nvPr/>
          </p:nvSpPr>
          <p:spPr>
            <a:xfrm>
              <a:off x="469276" y="4420028"/>
              <a:ext cx="347241" cy="228654"/>
            </a:xfrm>
            <a:prstGeom prst="rect">
              <a:avLst/>
            </a:prstGeom>
            <a:solidFill>
              <a:srgbClr val="84838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90964B8-E94F-E2C8-C906-FE49330B0323}"/>
                </a:ext>
              </a:extLst>
            </p:cNvPr>
            <p:cNvCxnSpPr>
              <a:cxnSpLocks/>
            </p:cNvCxnSpPr>
            <p:nvPr/>
          </p:nvCxnSpPr>
          <p:spPr>
            <a:xfrm>
              <a:off x="816517" y="4108629"/>
              <a:ext cx="6855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BAD2EDE-6A15-4E42-B5CA-A35EDBD4D521}"/>
                </a:ext>
              </a:extLst>
            </p:cNvPr>
            <p:cNvCxnSpPr>
              <a:cxnSpLocks/>
            </p:cNvCxnSpPr>
            <p:nvPr/>
          </p:nvCxnSpPr>
          <p:spPr>
            <a:xfrm>
              <a:off x="816516" y="4534271"/>
              <a:ext cx="6855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EF41D0-DC24-E42D-F489-0E33C80FFF46}"/>
              </a:ext>
            </a:extLst>
          </p:cNvPr>
          <p:cNvGrpSpPr/>
          <p:nvPr/>
        </p:nvGrpSpPr>
        <p:grpSpPr>
          <a:xfrm>
            <a:off x="1693485" y="3760321"/>
            <a:ext cx="1185204" cy="555422"/>
            <a:chOff x="1693485" y="4032980"/>
            <a:chExt cx="1185204" cy="55542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CE88EB4-D306-F583-7804-49906296A9E2}"/>
                </a:ext>
              </a:extLst>
            </p:cNvPr>
            <p:cNvGrpSpPr/>
            <p:nvPr/>
          </p:nvGrpSpPr>
          <p:grpSpPr>
            <a:xfrm>
              <a:off x="1693485" y="4036140"/>
              <a:ext cx="344438" cy="552262"/>
              <a:chOff x="1693485" y="4036140"/>
              <a:chExt cx="344438" cy="55226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187117-D2E4-EB35-A770-5D9852E7D0CF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741565-F6C9-CA52-45C8-944278D6048B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FD40FB4-A9F6-36F6-2003-6032A9C31767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F2C2CC7-87FE-F1E2-9DD7-AEE5F0333025}"/>
                </a:ext>
              </a:extLst>
            </p:cNvPr>
            <p:cNvGrpSpPr/>
            <p:nvPr/>
          </p:nvGrpSpPr>
          <p:grpSpPr>
            <a:xfrm>
              <a:off x="2113868" y="4032980"/>
              <a:ext cx="344438" cy="552262"/>
              <a:chOff x="1693485" y="4036140"/>
              <a:chExt cx="344438" cy="5522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F9910F4-6A2E-54D7-00FE-2DEDB8B33A4D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5F95EA4-B2C0-635B-E6C1-54712C574B1E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D7BB1D-038C-F8D4-3946-F4183017E9F4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A4CD4CF-3D1D-959A-C027-714ECA3C03E2}"/>
                </a:ext>
              </a:extLst>
            </p:cNvPr>
            <p:cNvGrpSpPr/>
            <p:nvPr/>
          </p:nvGrpSpPr>
          <p:grpSpPr>
            <a:xfrm>
              <a:off x="2534251" y="4034173"/>
              <a:ext cx="344438" cy="552262"/>
              <a:chOff x="1693485" y="4036140"/>
              <a:chExt cx="344438" cy="55226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71D246-CDB7-E445-722D-94D8D9CE8069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4560800-C764-2C44-DFB2-DCDC477413BC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BF7261-FC7D-9C1D-0EB0-32F55D7CDEFF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2C3A723-2238-CC5E-CA4E-7B7B076B8612}"/>
              </a:ext>
            </a:extLst>
          </p:cNvPr>
          <p:cNvGrpSpPr/>
          <p:nvPr/>
        </p:nvGrpSpPr>
        <p:grpSpPr>
          <a:xfrm>
            <a:off x="3310950" y="3760321"/>
            <a:ext cx="1185204" cy="555422"/>
            <a:chOff x="3082417" y="4031787"/>
            <a:chExt cx="1185204" cy="5554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075E48-7023-0A17-8A24-65DE79A4366C}"/>
                </a:ext>
              </a:extLst>
            </p:cNvPr>
            <p:cNvGrpSpPr/>
            <p:nvPr/>
          </p:nvGrpSpPr>
          <p:grpSpPr>
            <a:xfrm>
              <a:off x="3082417" y="4034947"/>
              <a:ext cx="344438" cy="552262"/>
              <a:chOff x="1693485" y="4036140"/>
              <a:chExt cx="344438" cy="55226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86693C-E69C-A997-7283-5AD16036B313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965DBBF-4D06-D6FF-4735-5AAF20345ED4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8AA0EF-BEF5-9316-B26C-1EB67362BD29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DEF8EF-EBD7-60BF-1351-51AEC28709AA}"/>
                </a:ext>
              </a:extLst>
            </p:cNvPr>
            <p:cNvGrpSpPr/>
            <p:nvPr/>
          </p:nvGrpSpPr>
          <p:grpSpPr>
            <a:xfrm>
              <a:off x="3502800" y="4031787"/>
              <a:ext cx="344438" cy="552262"/>
              <a:chOff x="1693485" y="4036140"/>
              <a:chExt cx="344438" cy="55226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05D274-A9BD-82F1-4B71-8378D41E5EF1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23A0C1-A356-84AC-584E-30644F7F5981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EF9E4A-2233-435F-FD8B-F72ACA2ED7A5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76F7EE4-ACFE-DDB2-82D3-58EAD4BD9A5A}"/>
                </a:ext>
              </a:extLst>
            </p:cNvPr>
            <p:cNvGrpSpPr/>
            <p:nvPr/>
          </p:nvGrpSpPr>
          <p:grpSpPr>
            <a:xfrm>
              <a:off x="3923183" y="4032980"/>
              <a:ext cx="344438" cy="552262"/>
              <a:chOff x="1693485" y="4036140"/>
              <a:chExt cx="344438" cy="55226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A7C97F-BE0C-A56D-43CD-3925D97C6448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48C1747-8EBB-EED0-D799-5D63FD67E856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6C164A6-E8B2-C495-590F-B92372D0A674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5DD246-4D56-4D4C-B3F3-BC4820C9796D}"/>
              </a:ext>
            </a:extLst>
          </p:cNvPr>
          <p:cNvGrpSpPr/>
          <p:nvPr/>
        </p:nvGrpSpPr>
        <p:grpSpPr>
          <a:xfrm>
            <a:off x="4928415" y="3760321"/>
            <a:ext cx="1185204" cy="555422"/>
            <a:chOff x="1845885" y="4185380"/>
            <a:chExt cx="1185204" cy="5554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1270176-BCEA-0084-0789-8E0671BE60B5}"/>
                </a:ext>
              </a:extLst>
            </p:cNvPr>
            <p:cNvGrpSpPr/>
            <p:nvPr/>
          </p:nvGrpSpPr>
          <p:grpSpPr>
            <a:xfrm>
              <a:off x="1845885" y="4188540"/>
              <a:ext cx="344438" cy="552262"/>
              <a:chOff x="1693485" y="4036140"/>
              <a:chExt cx="344438" cy="55226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EF72CFB-C751-4116-71E7-690482F61916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DF5E956-6755-BD29-FCB9-0EAE5D7D7385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0D087CD-E077-ECD2-BB9F-5E42C8CF5C65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AEBDAC4-6EF1-E8C8-E7E2-F426C44F12C5}"/>
                </a:ext>
              </a:extLst>
            </p:cNvPr>
            <p:cNvGrpSpPr/>
            <p:nvPr/>
          </p:nvGrpSpPr>
          <p:grpSpPr>
            <a:xfrm>
              <a:off x="2266268" y="4185380"/>
              <a:ext cx="344438" cy="552262"/>
              <a:chOff x="1693485" y="4036140"/>
              <a:chExt cx="344438" cy="55226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0CA2FF2-1782-BED1-54D9-8ACFC8EC9483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4517584-35C5-5145-5CDD-84F24F85C078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432E0C-1EA9-35A8-4F54-27649BA958CB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F5C45A8-390D-7AD8-A8B9-BA71729DA8AB}"/>
                </a:ext>
              </a:extLst>
            </p:cNvPr>
            <p:cNvGrpSpPr/>
            <p:nvPr/>
          </p:nvGrpSpPr>
          <p:grpSpPr>
            <a:xfrm>
              <a:off x="2686651" y="4186573"/>
              <a:ext cx="344438" cy="552262"/>
              <a:chOff x="1693485" y="4036140"/>
              <a:chExt cx="344438" cy="55226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F4603A7-2AFC-EE3C-1478-9B0938A61F42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276C1EF-22DE-9141-8FFF-FB200AC4EC24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9CB5FC7-A2AF-667A-716E-DABAEF602E84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D969C54-8FA9-60C7-D43E-E39486B1A9C4}"/>
              </a:ext>
            </a:extLst>
          </p:cNvPr>
          <p:cNvGrpSpPr/>
          <p:nvPr/>
        </p:nvGrpSpPr>
        <p:grpSpPr>
          <a:xfrm>
            <a:off x="6545881" y="3760321"/>
            <a:ext cx="1185204" cy="555422"/>
            <a:chOff x="1845885" y="4185380"/>
            <a:chExt cx="1185204" cy="55542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24E3C82-E544-FCC4-7E87-91E2238883F1}"/>
                </a:ext>
              </a:extLst>
            </p:cNvPr>
            <p:cNvGrpSpPr/>
            <p:nvPr/>
          </p:nvGrpSpPr>
          <p:grpSpPr>
            <a:xfrm>
              <a:off x="1845885" y="4188540"/>
              <a:ext cx="344438" cy="552262"/>
              <a:chOff x="1693485" y="4036140"/>
              <a:chExt cx="344438" cy="552262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ED28E7D-7694-B023-466D-35CE561485F2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651EC29-6C5B-B533-164C-E77B4A2458E9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BD8556B-1A82-88A4-5028-AE0FDCE03762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B69CA16-02A4-EF3D-F8A9-7A60FF6FE8EF}"/>
                </a:ext>
              </a:extLst>
            </p:cNvPr>
            <p:cNvGrpSpPr/>
            <p:nvPr/>
          </p:nvGrpSpPr>
          <p:grpSpPr>
            <a:xfrm>
              <a:off x="2266268" y="4185380"/>
              <a:ext cx="344438" cy="552262"/>
              <a:chOff x="1693485" y="4036140"/>
              <a:chExt cx="344438" cy="55226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331A1EF-5E20-2B6C-0114-058CD8E2FC2E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6B0E5F6-2E1E-8B2B-340D-5D3C4BFC8511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CDF2DCE-3294-3644-BBB1-48F3A39BB205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7B358BE-3736-CE1C-E1B8-2F3FFE6F6371}"/>
                </a:ext>
              </a:extLst>
            </p:cNvPr>
            <p:cNvGrpSpPr/>
            <p:nvPr/>
          </p:nvGrpSpPr>
          <p:grpSpPr>
            <a:xfrm>
              <a:off x="2686651" y="4186573"/>
              <a:ext cx="344438" cy="552262"/>
              <a:chOff x="1693485" y="4036140"/>
              <a:chExt cx="344438" cy="55226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22E6D8-1785-B64A-A8EA-242B9A2D54F5}"/>
                  </a:ext>
                </a:extLst>
              </p:cNvPr>
              <p:cNvSpPr/>
              <p:nvPr/>
            </p:nvSpPr>
            <p:spPr>
              <a:xfrm>
                <a:off x="1693485" y="4036140"/>
                <a:ext cx="344438" cy="5522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9E0EE3E-8641-3EB2-5F68-00A99D131382}"/>
                  </a:ext>
                </a:extLst>
              </p:cNvPr>
              <p:cNvSpPr/>
              <p:nvPr/>
            </p:nvSpPr>
            <p:spPr>
              <a:xfrm>
                <a:off x="1754679" y="4077149"/>
                <a:ext cx="224047" cy="171177"/>
              </a:xfrm>
              <a:prstGeom prst="rect">
                <a:avLst/>
              </a:prstGeom>
              <a:solidFill>
                <a:srgbClr val="84838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C3129D1-0321-7CD0-9132-A1B854098995}"/>
                  </a:ext>
                </a:extLst>
              </p:cNvPr>
              <p:cNvSpPr/>
              <p:nvPr/>
            </p:nvSpPr>
            <p:spPr>
              <a:xfrm>
                <a:off x="1769430" y="4367201"/>
                <a:ext cx="224047" cy="1711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5CE4DD1-F261-2F48-F0AD-5843DC47DDEA}"/>
              </a:ext>
            </a:extLst>
          </p:cNvPr>
          <p:cNvSpPr/>
          <p:nvPr/>
        </p:nvSpPr>
        <p:spPr>
          <a:xfrm>
            <a:off x="1588754" y="1309666"/>
            <a:ext cx="7020232" cy="66859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layer (execution chain)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A578C5-EB2E-B181-4913-D86D84CBC725}"/>
              </a:ext>
            </a:extLst>
          </p:cNvPr>
          <p:cNvGrpSpPr/>
          <p:nvPr/>
        </p:nvGrpSpPr>
        <p:grpSpPr>
          <a:xfrm>
            <a:off x="2286087" y="2035381"/>
            <a:ext cx="6181760" cy="1682866"/>
            <a:chOff x="2286087" y="2306847"/>
            <a:chExt cx="6181760" cy="168286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3A3184-30DB-54AC-B65B-772A66CB203D}"/>
                </a:ext>
              </a:extLst>
            </p:cNvPr>
            <p:cNvCxnSpPr/>
            <p:nvPr/>
          </p:nvCxnSpPr>
          <p:spPr>
            <a:xfrm flipV="1">
              <a:off x="2286087" y="2306847"/>
              <a:ext cx="0" cy="16828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7B1595C-0AB5-A7CE-A24A-D2A5DE15A926}"/>
                </a:ext>
              </a:extLst>
            </p:cNvPr>
            <p:cNvSpPr txBox="1"/>
            <p:nvPr/>
          </p:nvSpPr>
          <p:spPr>
            <a:xfrm>
              <a:off x="2324819" y="2621176"/>
              <a:ext cx="614302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err="1">
                  <a:latin typeface="Courier" pitchFamily="2" charset="0"/>
                </a:rPr>
                <a:t>notify_new_payload</a:t>
              </a:r>
              <a:r>
                <a:rPr lang="en-US" sz="2000" b="1" dirty="0">
                  <a:latin typeface="Courier" pitchFamily="2" charset="0"/>
                </a:rPr>
                <a:t>(payload)</a:t>
              </a:r>
              <a:r>
                <a:rPr lang="en-US" sz="2000" dirty="0">
                  <a:latin typeface="+mn-lt"/>
                </a:rPr>
                <a:t>     </a:t>
              </a:r>
              <a:r>
                <a:rPr lang="en-US" dirty="0">
                  <a:latin typeface="+mn-lt"/>
                </a:rPr>
                <a:t>[Engine API]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>
                  <a:latin typeface="+mn-lt"/>
                </a:rPr>
                <a:t>sends transactions to compute layer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D3E859F-0E7F-4403-82F5-2A528D71CC0B}"/>
              </a:ext>
            </a:extLst>
          </p:cNvPr>
          <p:cNvSpPr txBox="1"/>
          <p:nvPr/>
        </p:nvSpPr>
        <p:spPr>
          <a:xfrm>
            <a:off x="1539080" y="4391504"/>
            <a:ext cx="1393330" cy="60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latin typeface="+mn-lt"/>
              </a:rPr>
              <a:t>32 blocks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 an epoch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9478AE-C08F-C7F5-0701-7ECD0393E07A}"/>
              </a:ext>
            </a:extLst>
          </p:cNvPr>
          <p:cNvSpPr txBox="1"/>
          <p:nvPr/>
        </p:nvSpPr>
        <p:spPr>
          <a:xfrm>
            <a:off x="61737" y="1303465"/>
            <a:ext cx="1585369" cy="667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80"/>
              </a:lnSpc>
            </a:pPr>
            <a:r>
              <a:rPr lang="en-US" dirty="0">
                <a:latin typeface="+mn-lt"/>
              </a:rPr>
              <a:t>update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world state</a:t>
            </a:r>
          </a:p>
        </p:txBody>
      </p:sp>
    </p:spTree>
    <p:extLst>
      <p:ext uri="{BB962C8B-B14F-4D97-AF65-F5344CB8AC3E}">
        <p14:creationId xmlns:p14="http://schemas.microsoft.com/office/powerpoint/2010/main" val="26213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104E571-F57A-78FC-E281-507DB3E9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0A9D4-AE2E-E4AA-AD1B-2A11E1068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2844"/>
            <a:ext cx="7772400" cy="695368"/>
          </a:xfrm>
        </p:spPr>
        <p:txBody>
          <a:bodyPr/>
          <a:lstStyle/>
          <a:p>
            <a:r>
              <a:rPr lang="en-US" dirty="0"/>
              <a:t>The Ethereum Compute Layer:</a:t>
            </a:r>
            <a:br>
              <a:rPr lang="en-US" dirty="0"/>
            </a:br>
            <a:r>
              <a:rPr lang="en-US" dirty="0"/>
              <a:t>The EVM</a:t>
            </a:r>
          </a:p>
        </p:txBody>
      </p:sp>
    </p:spTree>
    <p:extLst>
      <p:ext uri="{BB962C8B-B14F-4D97-AF65-F5344CB8AC3E}">
        <p14:creationId xmlns:p14="http://schemas.microsoft.com/office/powerpoint/2010/main" val="126975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3C2E-05E9-9641-96EE-E358CBE1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compute layer:  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EC07-1D35-5C4D-B2D2-589BCDF6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334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World state:   set of accounts identified by 32-byte address.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types of accounts:</a:t>
            </a:r>
          </a:p>
          <a:p>
            <a:pPr marL="857250" lvl="1" indent="-457200">
              <a:buAutoNum type="arabicParenBoth"/>
            </a:pPr>
            <a:r>
              <a:rPr lang="en-US" sz="2400" b="1" dirty="0"/>
              <a:t>externally owned accounts (EOA)</a:t>
            </a:r>
            <a:r>
              <a:rPr lang="en-US" sz="2400" dirty="0"/>
              <a:t>:  </a:t>
            </a:r>
            <a:br>
              <a:rPr lang="en-US" sz="2400" dirty="0"/>
            </a:br>
            <a:r>
              <a:rPr lang="en-US" sz="2400" dirty="0"/>
              <a:t>		controlled by ECDSA signing key pair (</a:t>
            </a:r>
            <a:r>
              <a:rPr lang="en-US" sz="2400" dirty="0" err="1"/>
              <a:t>pk,sk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dirty="0" err="1"/>
              <a:t>sk</a:t>
            </a:r>
            <a:r>
              <a:rPr lang="en-US" sz="2400" dirty="0"/>
              <a:t>: signing key known only to account owner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  <a:tabLst>
                <a:tab pos="390525" algn="l"/>
              </a:tabLst>
            </a:pPr>
            <a:r>
              <a:rPr lang="en-US" sz="2400" dirty="0"/>
              <a:t>	</a:t>
            </a:r>
            <a:r>
              <a:rPr lang="en-US" sz="2400" b="1" dirty="0"/>
              <a:t>(2) contracts</a:t>
            </a:r>
            <a:r>
              <a:rPr lang="en-US" sz="2400" dirty="0"/>
              <a:t>:  controlled by code.</a:t>
            </a:r>
          </a:p>
          <a:p>
            <a:pPr marL="0" indent="0">
              <a:buNone/>
            </a:pPr>
            <a:r>
              <a:rPr lang="en-US" sz="2400" dirty="0"/>
              <a:t>			code set at account creation time, 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151552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C0C3-7CFE-C741-8ACD-7C0C78BC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associated with an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4E54-1E08-7042-94ED-04872FC5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3" y="955601"/>
            <a:ext cx="8102009" cy="53295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676525" algn="l"/>
                <a:tab pos="4794250" algn="l"/>
              </a:tabLst>
            </a:pPr>
            <a:r>
              <a:rPr lang="en-US" sz="2400" u="sng" dirty="0"/>
              <a:t>Account data</a:t>
            </a:r>
            <a:r>
              <a:rPr lang="en-US" sz="2400" dirty="0"/>
              <a:t>	</a:t>
            </a:r>
            <a:r>
              <a:rPr lang="en-US" sz="2400" u="sng" dirty="0"/>
              <a:t>Owned (EOA)</a:t>
            </a:r>
            <a:r>
              <a:rPr lang="en-US" sz="2400" dirty="0"/>
              <a:t>	</a:t>
            </a:r>
            <a:r>
              <a:rPr lang="en-US" sz="2400" u="sng" dirty="0"/>
              <a:t>Contracts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F6DE1F-DA4B-C145-8757-4466C6FA47BE}"/>
              </a:ext>
            </a:extLst>
          </p:cNvPr>
          <p:cNvSpPr txBox="1">
            <a:spLocks/>
          </p:cNvSpPr>
          <p:nvPr/>
        </p:nvSpPr>
        <p:spPr bwMode="auto">
          <a:xfrm>
            <a:off x="233913" y="1512037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address</a:t>
            </a:r>
            <a:r>
              <a:rPr lang="en-US" sz="2400" dirty="0"/>
              <a:t> (computed):	H(pk)	H(</a:t>
            </a:r>
            <a:r>
              <a:rPr lang="en-US" sz="2400" dirty="0" err="1"/>
              <a:t>CreatorAddr</a:t>
            </a:r>
            <a:r>
              <a:rPr lang="en-US" sz="2400" dirty="0"/>
              <a:t>, </a:t>
            </a:r>
            <a:r>
              <a:rPr lang="en-US" sz="2400" dirty="0" err="1"/>
              <a:t>CreatorNonce</a:t>
            </a:r>
            <a:r>
              <a:rPr lang="en-US" sz="2400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C75FD0-7CC8-494D-8ADB-C4DDF9371437}"/>
              </a:ext>
            </a:extLst>
          </p:cNvPr>
          <p:cNvSpPr txBox="1">
            <a:spLocks/>
          </p:cNvSpPr>
          <p:nvPr/>
        </p:nvSpPr>
        <p:spPr bwMode="auto">
          <a:xfrm>
            <a:off x="228600" y="2173031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code:</a:t>
            </a:r>
            <a:r>
              <a:rPr lang="en-US" sz="2400" dirty="0"/>
              <a:t>	⊥	</a:t>
            </a:r>
            <a:r>
              <a:rPr lang="en-US" sz="2400" dirty="0" err="1"/>
              <a:t>CodeHash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04983-A7CE-0146-829C-342A4B682514}"/>
              </a:ext>
            </a:extLst>
          </p:cNvPr>
          <p:cNvSpPr txBox="1">
            <a:spLocks/>
          </p:cNvSpPr>
          <p:nvPr/>
        </p:nvSpPr>
        <p:spPr bwMode="auto">
          <a:xfrm>
            <a:off x="228600" y="2834025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storage root </a:t>
            </a:r>
            <a:r>
              <a:rPr lang="en-US" sz="2400" dirty="0"/>
              <a:t>(state):	⊥	</a:t>
            </a:r>
            <a:r>
              <a:rPr lang="en-US" sz="2400" dirty="0" err="1"/>
              <a:t>StorageRoot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4E372-3A64-AF46-9956-6E5BA60FC391}"/>
              </a:ext>
            </a:extLst>
          </p:cNvPr>
          <p:cNvSpPr txBox="1">
            <a:spLocks/>
          </p:cNvSpPr>
          <p:nvPr/>
        </p:nvSpPr>
        <p:spPr bwMode="auto">
          <a:xfrm>
            <a:off x="228600" y="3495019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balance </a:t>
            </a:r>
            <a:r>
              <a:rPr lang="en-US" sz="2000" dirty="0"/>
              <a:t>(in Wei):</a:t>
            </a:r>
            <a:r>
              <a:rPr lang="en-US" sz="2400" b="1" dirty="0"/>
              <a:t>	</a:t>
            </a:r>
            <a:r>
              <a:rPr lang="en-US" sz="2400" dirty="0"/>
              <a:t>balance	balance       </a:t>
            </a:r>
            <a:r>
              <a:rPr lang="en-US" sz="2000" dirty="0"/>
              <a:t>(1 Wei = 10</a:t>
            </a:r>
            <a:r>
              <a:rPr lang="en-US" sz="2000" baseline="30000" dirty="0"/>
              <a:t>−18</a:t>
            </a:r>
            <a:r>
              <a:rPr lang="en-US" sz="2000" dirty="0"/>
              <a:t> ETH)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F15372-00CC-7745-87F7-B9CB1CBDA6E2}"/>
              </a:ext>
            </a:extLst>
          </p:cNvPr>
          <p:cNvSpPr txBox="1">
            <a:spLocks/>
          </p:cNvSpPr>
          <p:nvPr/>
        </p:nvSpPr>
        <p:spPr bwMode="auto">
          <a:xfrm>
            <a:off x="228600" y="4156012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nonce:	</a:t>
            </a:r>
            <a:r>
              <a:rPr lang="en-US" sz="2400" dirty="0"/>
              <a:t>nonce	nonce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1487E-C148-824D-B1FF-E762F2A479BB}"/>
              </a:ext>
            </a:extLst>
          </p:cNvPr>
          <p:cNvSpPr txBox="1"/>
          <p:nvPr/>
        </p:nvSpPr>
        <p:spPr>
          <a:xfrm>
            <a:off x="1201481" y="4646434"/>
            <a:ext cx="72957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(#Tx sent) + (#accounts created):   anti-replay mechanism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7447AD6-1DE4-6E42-97E5-47230CEC1718}"/>
              </a:ext>
            </a:extLst>
          </p:cNvPr>
          <p:cNvSpPr/>
          <p:nvPr/>
        </p:nvSpPr>
        <p:spPr>
          <a:xfrm>
            <a:off x="765544" y="4539663"/>
            <a:ext cx="446568" cy="381142"/>
          </a:xfrm>
          <a:custGeom>
            <a:avLst/>
            <a:gdLst>
              <a:gd name="connsiteX0" fmla="*/ 446568 w 446568"/>
              <a:gd name="connsiteY0" fmla="*/ 244549 h 253112"/>
              <a:gd name="connsiteX1" fmla="*/ 170121 w 446568"/>
              <a:gd name="connsiteY1" fmla="*/ 223284 h 253112"/>
              <a:gd name="connsiteX2" fmla="*/ 0 w 446568"/>
              <a:gd name="connsiteY2" fmla="*/ 0 h 2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568" h="253112">
                <a:moveTo>
                  <a:pt x="446568" y="244549"/>
                </a:moveTo>
                <a:cubicBezTo>
                  <a:pt x="345558" y="254295"/>
                  <a:pt x="244549" y="264042"/>
                  <a:pt x="170121" y="223284"/>
                </a:cubicBezTo>
                <a:cubicBezTo>
                  <a:pt x="95693" y="182526"/>
                  <a:pt x="47846" y="91263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B9465FAF-074A-7B4B-9A99-6A4D54DF2F5C}"/>
              </a:ext>
            </a:extLst>
          </p:cNvPr>
          <p:cNvSpPr/>
          <p:nvPr/>
        </p:nvSpPr>
        <p:spPr>
          <a:xfrm>
            <a:off x="186068" y="1543936"/>
            <a:ext cx="45719" cy="317693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D0-CBB1-E344-845A-B8507558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state:  persistent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97F7-2F77-144B-BAC8-25B6FE98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07967"/>
            <a:ext cx="8474149" cy="21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contract has an associated </a:t>
            </a:r>
            <a:r>
              <a:rPr lang="en-US" sz="2400" b="1" dirty="0"/>
              <a:t>storage array S</a:t>
            </a:r>
            <a:r>
              <a:rPr lang="en-US" sz="2400" dirty="0"/>
              <a:t>[]: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S[0],  S[1],  …  ,  S[2</a:t>
            </a:r>
            <a:r>
              <a:rPr lang="en-US" sz="2400" b="1" baseline="30000" dirty="0"/>
              <a:t>256</a:t>
            </a:r>
            <a:r>
              <a:rPr lang="en-US" sz="2400" b="1" dirty="0"/>
              <a:t>-1]:    </a:t>
            </a:r>
            <a:r>
              <a:rPr lang="en-US" sz="2400" dirty="0"/>
              <a:t>each cell holds 32 bytes,  </a:t>
            </a:r>
            <a:r>
              <a:rPr lang="en-US" sz="2400" dirty="0" err="1"/>
              <a:t>init</a:t>
            </a:r>
            <a:r>
              <a:rPr lang="en-US" sz="2400" dirty="0"/>
              <a:t> to 0.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Account storage root: </a:t>
            </a:r>
            <a:r>
              <a:rPr lang="en-US" sz="2400" b="1" dirty="0"/>
              <a:t>Merkle Patricia Tree hash </a:t>
            </a:r>
            <a:r>
              <a:rPr lang="en-US" sz="2400" dirty="0"/>
              <a:t>of S[]</a:t>
            </a:r>
            <a:endParaRPr lang="en-US" sz="2400" b="1" dirty="0"/>
          </a:p>
          <a:p>
            <a:pPr lvl="1">
              <a:spcBef>
                <a:spcPts val="624"/>
              </a:spcBef>
            </a:pPr>
            <a:r>
              <a:rPr lang="en-US" sz="2400" dirty="0"/>
              <a:t>Cannot compute full Merkle tree hash:  2</a:t>
            </a:r>
            <a:r>
              <a:rPr lang="en-US" sz="2400" baseline="30000" dirty="0"/>
              <a:t>256</a:t>
            </a:r>
            <a:r>
              <a:rPr lang="en-US" sz="2400" dirty="0"/>
              <a:t> 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F258-C16F-AA44-9FAD-E4404700F24E}"/>
              </a:ext>
            </a:extLst>
          </p:cNvPr>
          <p:cNvSpPr txBox="1"/>
          <p:nvPr/>
        </p:nvSpPr>
        <p:spPr>
          <a:xfrm>
            <a:off x="202019" y="3448921"/>
            <a:ext cx="14350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S[000] = a</a:t>
            </a:r>
          </a:p>
          <a:p>
            <a:pPr algn="l"/>
            <a:r>
              <a:rPr lang="en-US" dirty="0">
                <a:latin typeface="+mn-lt"/>
              </a:rPr>
              <a:t>S[010] = b</a:t>
            </a:r>
          </a:p>
          <a:p>
            <a:pPr algn="l"/>
            <a:r>
              <a:rPr lang="en-US" dirty="0">
                <a:latin typeface="+mn-lt"/>
              </a:rPr>
              <a:t>S[011] = c</a:t>
            </a:r>
          </a:p>
          <a:p>
            <a:pPr algn="l"/>
            <a:r>
              <a:rPr lang="en-US" dirty="0">
                <a:latin typeface="+mn-lt"/>
              </a:rPr>
              <a:t>S[110] = 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B5AE5-933B-D346-8AE0-95039BA37D71}"/>
              </a:ext>
            </a:extLst>
          </p:cNvPr>
          <p:cNvGrpSpPr/>
          <p:nvPr/>
        </p:nvGrpSpPr>
        <p:grpSpPr>
          <a:xfrm>
            <a:off x="2105242" y="3690115"/>
            <a:ext cx="1856284" cy="1392690"/>
            <a:chOff x="2264735" y="3541253"/>
            <a:chExt cx="1856284" cy="1392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5CE197-D3DE-AA41-A572-E0C5F14201A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8B41-DAD5-C444-97F6-5B73706AEA90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67495-C234-2949-97B2-69B8B9FBFD74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10, 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E1B84-CFB8-7D4A-B4B5-5CB91AF35F4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59E1D-6A04-134B-A067-09FA82037B1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BF56B8-4CAB-CB44-B1AF-B0C002E8B749}"/>
                </a:ext>
              </a:extLst>
            </p:cNvPr>
            <p:cNvSpPr txBox="1"/>
            <p:nvPr/>
          </p:nvSpPr>
          <p:spPr>
            <a:xfrm>
              <a:off x="2958803" y="35412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A5DC44-07B5-4541-8550-E0D7EF46DAA3}"/>
                </a:ext>
              </a:extLst>
            </p:cNvPr>
            <p:cNvSpPr txBox="1"/>
            <p:nvPr/>
          </p:nvSpPr>
          <p:spPr>
            <a:xfrm>
              <a:off x="2958803" y="4472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9A732-2D6E-4241-B13A-026A7164EE1D}"/>
              </a:ext>
            </a:extLst>
          </p:cNvPr>
          <p:cNvGrpSpPr/>
          <p:nvPr/>
        </p:nvGrpSpPr>
        <p:grpSpPr>
          <a:xfrm>
            <a:off x="3952687" y="3290005"/>
            <a:ext cx="1262744" cy="1392690"/>
            <a:chOff x="3952687" y="3290005"/>
            <a:chExt cx="1262744" cy="139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E58687-3B6F-0046-9BE1-80BD3772E771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0,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4F053-970E-BE47-A350-AC148AE8A81B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2EB203-DFC0-C64F-B1FC-CDBA76E8AB4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58D639-E5C2-3B42-8550-0DA09C05ECF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1BAF7-B079-574B-B9D3-9AA1A28A8FFB}"/>
                </a:ext>
              </a:extLst>
            </p:cNvPr>
            <p:cNvSpPr txBox="1"/>
            <p:nvPr/>
          </p:nvSpPr>
          <p:spPr>
            <a:xfrm>
              <a:off x="4053215" y="32900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CF329-EDDB-2646-84D3-94250246ABB4}"/>
                </a:ext>
              </a:extLst>
            </p:cNvPr>
            <p:cNvSpPr txBox="1"/>
            <p:nvPr/>
          </p:nvSpPr>
          <p:spPr>
            <a:xfrm>
              <a:off x="4053215" y="42210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3FE7E-39A1-FF40-874C-1BDC1CF69103}"/>
              </a:ext>
            </a:extLst>
          </p:cNvPr>
          <p:cNvGrpSpPr/>
          <p:nvPr/>
        </p:nvGrpSpPr>
        <p:grpSpPr>
          <a:xfrm>
            <a:off x="5182774" y="3690115"/>
            <a:ext cx="1262744" cy="1392690"/>
            <a:chOff x="5182774" y="3690115"/>
            <a:chExt cx="1262744" cy="139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D6706-A49D-8643-8446-3ED540E68201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⊥, 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F62C1-2EB4-9D43-A0B1-8EA529AB73DF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/>
                <a:t>⊥, 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D8C6EF-7206-DF46-A5C6-AD23306BDA0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3DCEDE-6651-654A-B159-1DF5220F40C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F787-41CD-834C-8F80-2AB397035F1B}"/>
                </a:ext>
              </a:extLst>
            </p:cNvPr>
            <p:cNvSpPr txBox="1"/>
            <p:nvPr/>
          </p:nvSpPr>
          <p:spPr>
            <a:xfrm>
              <a:off x="5283302" y="369011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3FD74-7B73-144B-948D-CC16E866F43E}"/>
                </a:ext>
              </a:extLst>
            </p:cNvPr>
            <p:cNvSpPr txBox="1"/>
            <p:nvPr/>
          </p:nvSpPr>
          <p:spPr>
            <a:xfrm>
              <a:off x="5283302" y="46211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98FE9-F03C-2B47-846F-27E5DC06619F}"/>
              </a:ext>
            </a:extLst>
          </p:cNvPr>
          <p:cNvGrpSpPr/>
          <p:nvPr/>
        </p:nvGrpSpPr>
        <p:grpSpPr>
          <a:xfrm>
            <a:off x="6795075" y="3558326"/>
            <a:ext cx="2189125" cy="1437635"/>
            <a:chOff x="6795075" y="3558326"/>
            <a:chExt cx="2189125" cy="14376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EA8F-F997-E243-BEEF-41D71A926C91}"/>
                </a:ext>
              </a:extLst>
            </p:cNvPr>
            <p:cNvSpPr txBox="1"/>
            <p:nvPr/>
          </p:nvSpPr>
          <p:spPr>
            <a:xfrm>
              <a:off x="7005422" y="3558326"/>
              <a:ext cx="1926168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time to compute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root hash:</a:t>
              </a:r>
            </a:p>
            <a:p>
              <a:pPr algn="l"/>
              <a:r>
                <a:rPr lang="en-US" sz="2000" dirty="0">
                  <a:latin typeface="+mn-lt"/>
                </a:rPr>
                <a:t>   ≤ 2×|S|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1000B2-B88F-7D46-AAF4-700A48969149}"/>
                </a:ext>
              </a:extLst>
            </p:cNvPr>
            <p:cNvSpPr txBox="1"/>
            <p:nvPr/>
          </p:nvSpPr>
          <p:spPr>
            <a:xfrm>
              <a:off x="6795075" y="4626629"/>
              <a:ext cx="218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|S| = # non-zero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776D-2771-CE4D-A503-E8EBFE7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4349-A885-384B-B8A1-85AD21B1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" y="894736"/>
            <a:ext cx="9015413" cy="4395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Transactions:  signed data by initiator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To:</a:t>
            </a:r>
            <a:r>
              <a:rPr lang="en-US" sz="2400" dirty="0"/>
              <a:t>  32-byte address of target  (0 ⇾ create new account)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From</a:t>
            </a:r>
            <a:r>
              <a:rPr lang="en-US" sz="2400" dirty="0"/>
              <a:t>,  [</a:t>
            </a:r>
            <a:r>
              <a:rPr lang="en-US" sz="2400" b="1" dirty="0"/>
              <a:t>Signature]</a:t>
            </a:r>
            <a:r>
              <a:rPr lang="en-US" sz="2400" dirty="0"/>
              <a:t>:   initiator address and signature on Tx (if owned)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Value</a:t>
            </a:r>
            <a:r>
              <a:rPr lang="en-US" sz="2400" dirty="0"/>
              <a:t>:  # Wei being sent with Tx    </a:t>
            </a:r>
            <a:r>
              <a:rPr lang="en-US" sz="1600" dirty="0"/>
              <a:t>(1 Wei = 10</a:t>
            </a:r>
            <a:r>
              <a:rPr lang="en-US" sz="1600" baseline="30000" dirty="0"/>
              <a:t>-18</a:t>
            </a:r>
            <a:r>
              <a:rPr lang="en-US" sz="1600" dirty="0"/>
              <a:t> ETH)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Tx fees </a:t>
            </a:r>
            <a:r>
              <a:rPr lang="en-US" sz="1600" dirty="0"/>
              <a:t>(EIP 1559)</a:t>
            </a:r>
            <a:r>
              <a:rPr lang="en-US" sz="2400" b="1" dirty="0"/>
              <a:t>:  </a:t>
            </a:r>
            <a:r>
              <a:rPr lang="en-US" sz="2400" b="1" dirty="0" err="1"/>
              <a:t>gasLimit</a:t>
            </a:r>
            <a:r>
              <a:rPr lang="en-US" sz="2400" b="1" dirty="0"/>
              <a:t>,  </a:t>
            </a:r>
            <a:r>
              <a:rPr lang="en-US" sz="2400" b="1" dirty="0" err="1"/>
              <a:t>maxFee</a:t>
            </a:r>
            <a:r>
              <a:rPr lang="en-US" sz="2400" b="1" dirty="0"/>
              <a:t>,  </a:t>
            </a:r>
            <a:r>
              <a:rPr lang="en-US" sz="2400" b="1" dirty="0" err="1"/>
              <a:t>maxPriorityFee</a:t>
            </a:r>
            <a:r>
              <a:rPr lang="en-US" sz="2400" dirty="0"/>
              <a:t>   (later)</a:t>
            </a:r>
            <a:endParaRPr lang="en-US" sz="1900" dirty="0"/>
          </a:p>
          <a:p>
            <a:pPr>
              <a:spcBef>
                <a:spcPts val="1176"/>
              </a:spcBef>
            </a:pPr>
            <a:r>
              <a:rPr lang="en-US" sz="2400" dirty="0"/>
              <a:t>if  To = 0:   create new contract   </a:t>
            </a:r>
            <a:r>
              <a:rPr lang="en-US" sz="2400" b="1" dirty="0"/>
              <a:t>code = (</a:t>
            </a:r>
            <a:r>
              <a:rPr lang="en-US" sz="2400" b="1" dirty="0" err="1"/>
              <a:t>init</a:t>
            </a:r>
            <a:r>
              <a:rPr lang="en-US" sz="2400" b="1" dirty="0"/>
              <a:t>, body)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if  To ≠ 0:   </a:t>
            </a:r>
            <a:r>
              <a:rPr lang="en-US" sz="2400" b="1" dirty="0"/>
              <a:t>data</a:t>
            </a:r>
            <a:r>
              <a:rPr lang="en-US" sz="2400" dirty="0"/>
              <a:t> (what function to call &amp; arguments)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nonce</a:t>
            </a:r>
            <a:r>
              <a:rPr lang="en-US" sz="2400" dirty="0"/>
              <a:t>:  must match current nonce of sender (prevents Tx replay)</a:t>
            </a:r>
          </a:p>
          <a:p>
            <a:pPr>
              <a:spcBef>
                <a:spcPts val="1176"/>
              </a:spcBef>
            </a:pPr>
            <a:r>
              <a:rPr lang="en-US" sz="1900" dirty="0" err="1"/>
              <a:t>chain_id</a:t>
            </a:r>
            <a:r>
              <a:rPr lang="en-US" sz="1900" dirty="0"/>
              <a:t>:  ensures Tx can only be submitted to the intended chain</a:t>
            </a:r>
          </a:p>
        </p:txBody>
      </p:sp>
    </p:spTree>
    <p:extLst>
      <p:ext uri="{BB962C8B-B14F-4D97-AF65-F5344CB8AC3E}">
        <p14:creationId xmlns:p14="http://schemas.microsoft.com/office/powerpoint/2010/main" val="10244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83C0-0EDC-590A-FD02-7F36A51E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Consensus: 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E6670-A8F4-E134-8723-EEB073ECB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83" y="1200150"/>
                <a:ext cx="8844117" cy="394334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Goals</a:t>
                </a:r>
                <a:r>
                  <a:rPr lang="en-US" sz="2400" dirty="0"/>
                  <a:t>:  </a:t>
                </a:r>
                <a:r>
                  <a:rPr lang="en-US" sz="2400" b="1" u="sng" dirty="0"/>
                  <a:t>Safety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/>
                  <a:t>  ⇒  no forks)   and   </a:t>
                </a:r>
                <a:r>
                  <a:rPr lang="en-US" sz="2400" b="1" u="sng" dirty="0"/>
                  <a:t>Liveness</a:t>
                </a:r>
                <a:r>
                  <a:rPr lang="en-US" sz="2400" dirty="0"/>
                  <a:t> </a:t>
                </a:r>
                <a:r>
                  <a:rPr lang="en-US" sz="2000" dirty="0"/>
                  <a:t>(no censorship)</a:t>
                </a:r>
                <a:endParaRPr lang="en-US" sz="2400" b="1" u="sng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b="1" dirty="0"/>
                  <a:t>Network models</a:t>
                </a:r>
                <a:r>
                  <a:rPr lang="en-US" sz="2400" dirty="0"/>
                  <a:t>:  synchronous vs. asynchronous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b="1" u="sng" dirty="0"/>
                  <a:t>Settings</a:t>
                </a:r>
                <a:r>
                  <a:rPr lang="en-US" sz="2400" b="1" dirty="0"/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Fixed set of participants:   PKI and auth. channels. 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Open participation (dynamic availability):   need sybil resistance</a:t>
                </a:r>
              </a:p>
              <a:p>
                <a:pPr lvl="1">
                  <a:spcBef>
                    <a:spcPts val="1176"/>
                  </a:spcBef>
                  <a:tabLst>
                    <a:tab pos="3429000" algn="l"/>
                  </a:tabLst>
                </a:pPr>
                <a:r>
                  <a:rPr lang="en-US" sz="2400" dirty="0"/>
                  <a:t>proof-of-work  (</a:t>
                </a:r>
                <a:r>
                  <a:rPr lang="en-US" sz="2400" dirty="0" err="1"/>
                  <a:t>PoW</a:t>
                </a:r>
                <a:r>
                  <a:rPr lang="en-US" sz="2400" dirty="0"/>
                  <a:t>):	ex: Nakamoto consensus </a:t>
                </a:r>
                <a:r>
                  <a:rPr lang="en-US" sz="2000" dirty="0"/>
                  <a:t>(synchronous network)</a:t>
                </a:r>
              </a:p>
              <a:p>
                <a:pPr lvl="1">
                  <a:spcBef>
                    <a:spcPts val="1176"/>
                  </a:spcBef>
                  <a:tabLst>
                    <a:tab pos="3429000" algn="l"/>
                  </a:tabLst>
                </a:pPr>
                <a:r>
                  <a:rPr lang="en-US" sz="2400" dirty="0"/>
                  <a:t>proof-of-stake (</a:t>
                </a:r>
                <a:r>
                  <a:rPr lang="en-US" sz="2400" dirty="0" err="1"/>
                  <a:t>PoS</a:t>
                </a:r>
                <a:r>
                  <a:rPr lang="en-US" sz="2400" dirty="0"/>
                  <a:t>):	ex: Ethereum  --  energy efficient</a:t>
                </a:r>
                <a:br>
                  <a:rPr lang="en-US" sz="2400" dirty="0"/>
                </a:br>
                <a:r>
                  <a:rPr lang="en-US" sz="2400" dirty="0"/>
                  <a:t>			   </a:t>
                </a:r>
                <a:r>
                  <a:rPr lang="en-US" sz="2000" dirty="0"/>
                  <a:t>(a finality chain nested in an available chain)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E6670-A8F4-E134-8723-EEB073ECB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83" y="1200150"/>
                <a:ext cx="8844117" cy="3943349"/>
              </a:xfrm>
              <a:blipFill>
                <a:blip r:embed="rId3"/>
                <a:stretch>
                  <a:fillRect l="-861" t="-962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8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E5C-6CE6-1243-B20C-F5B9B99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D0EE-1BBA-2D40-8AF9-CAE310BB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types: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owned ⇾ owned:     transfer ETH between users</a:t>
            </a:r>
          </a:p>
          <a:p>
            <a:pPr marL="0" indent="0">
              <a:buNone/>
            </a:pPr>
            <a:r>
              <a:rPr lang="en-US" dirty="0"/>
              <a:t>	owned ⇾ contract:   call contract with ETH &amp; data</a:t>
            </a:r>
          </a:p>
        </p:txBody>
      </p:sp>
    </p:spTree>
    <p:extLst>
      <p:ext uri="{BB962C8B-B14F-4D97-AF65-F5344CB8AC3E}">
        <p14:creationId xmlns:p14="http://schemas.microsoft.com/office/powerpoint/2010/main" val="219640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6168-6D9A-034A-BD67-211BD14B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 </a:t>
            </a:r>
            <a:r>
              <a:rPr lang="en-US" sz="2700" b="0" dirty="0"/>
              <a:t>(block  #10993504)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F75AA-A7C2-AF4C-A94B-5B0CCDF14B29}"/>
              </a:ext>
            </a:extLst>
          </p:cNvPr>
          <p:cNvSpPr txBox="1"/>
          <p:nvPr/>
        </p:nvSpPr>
        <p:spPr>
          <a:xfrm>
            <a:off x="1244007" y="1062137"/>
            <a:ext cx="83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8A52A-CF37-3E40-95BC-3D9A70843844}"/>
              </a:ext>
            </a:extLst>
          </p:cNvPr>
          <p:cNvSpPr txBox="1"/>
          <p:nvPr/>
        </p:nvSpPr>
        <p:spPr>
          <a:xfrm>
            <a:off x="3597346" y="1062136"/>
            <a:ext cx="46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BE9B-5865-A04E-A431-3F93A20E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71" y="1523802"/>
            <a:ext cx="6705895" cy="3472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49B77-899A-F045-8DAE-0DFFF9AB395F}"/>
              </a:ext>
            </a:extLst>
          </p:cNvPr>
          <p:cNvSpPr txBox="1"/>
          <p:nvPr/>
        </p:nvSpPr>
        <p:spPr>
          <a:xfrm>
            <a:off x="4955552" y="106213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err="1">
                <a:latin typeface="+mn-lt"/>
              </a:rPr>
              <a:t>msg.value</a:t>
            </a:r>
            <a:endParaRPr lang="en-US" u="sng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E8A49-2886-0B4A-99EA-D75781207F2E}"/>
              </a:ext>
            </a:extLst>
          </p:cNvPr>
          <p:cNvSpPr txBox="1"/>
          <p:nvPr/>
        </p:nvSpPr>
        <p:spPr>
          <a:xfrm>
            <a:off x="6782965" y="1062134"/>
            <a:ext cx="166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Tx fee (ETH)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41361D-92E3-E744-B15A-25A7F443E8B2}"/>
              </a:ext>
            </a:extLst>
          </p:cNvPr>
          <p:cNvSpPr/>
          <p:nvPr/>
        </p:nvSpPr>
        <p:spPr>
          <a:xfrm>
            <a:off x="4859079" y="2307265"/>
            <a:ext cx="1923886" cy="3827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FE33BE-02D8-5144-843D-9E544E2962CD}"/>
              </a:ext>
            </a:extLst>
          </p:cNvPr>
          <p:cNvSpPr/>
          <p:nvPr/>
        </p:nvSpPr>
        <p:spPr>
          <a:xfrm>
            <a:off x="4859079" y="2753831"/>
            <a:ext cx="1307805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B4D96E-5B4F-7C44-AF09-AA85A9E67DE3}"/>
              </a:ext>
            </a:extLst>
          </p:cNvPr>
          <p:cNvSpPr/>
          <p:nvPr/>
        </p:nvSpPr>
        <p:spPr>
          <a:xfrm>
            <a:off x="4859079" y="3522527"/>
            <a:ext cx="1923886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A685-B200-B948-BD15-08FD63FD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Messages:  virtual Tx initiated by a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3F86E-7479-E240-AB1C-5F1B994F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3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Same as Tx, but no signature   (contract has no signing key)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contract ⇾ owned:    contract sends funds to user</a:t>
            </a:r>
          </a:p>
          <a:p>
            <a:pPr marL="0" indent="0">
              <a:buNone/>
            </a:pPr>
            <a:r>
              <a:rPr lang="en-US" sz="2400" dirty="0"/>
              <a:t>	contract ⇾ contract:  one program calls another </a:t>
            </a:r>
            <a:r>
              <a:rPr lang="en-US" sz="2000" dirty="0"/>
              <a:t>(and sends funds)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One Tx from user:</a:t>
            </a:r>
            <a:r>
              <a:rPr lang="en-US" sz="2400" dirty="0"/>
              <a:t> can lead to many Tx processed.   Composability!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 Tx from owned </a:t>
            </a:r>
            <a:r>
              <a:rPr lang="en-US" sz="2400" dirty="0" err="1"/>
              <a:t>addr</a:t>
            </a:r>
            <a:r>
              <a:rPr lang="en-US" sz="2400" dirty="0"/>
              <a:t> ⇾ contract ⇾ another contract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4B63D-AF56-944D-9CA6-8D3FA8554F2B}"/>
              </a:ext>
            </a:extLst>
          </p:cNvPr>
          <p:cNvGrpSpPr/>
          <p:nvPr/>
        </p:nvGrpSpPr>
        <p:grpSpPr>
          <a:xfrm>
            <a:off x="3827720" y="4369981"/>
            <a:ext cx="5130309" cy="546726"/>
            <a:chOff x="3827720" y="4369981"/>
            <a:chExt cx="5130309" cy="5467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C1237B-0B79-EF42-945D-A0CA506ED6FF}"/>
                </a:ext>
              </a:extLst>
            </p:cNvPr>
            <p:cNvSpPr txBox="1"/>
            <p:nvPr/>
          </p:nvSpPr>
          <p:spPr>
            <a:xfrm>
              <a:off x="4253023" y="4455042"/>
              <a:ext cx="4705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another contract ⇾ different owned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948894C-2D30-D648-AC71-C8BDC743F9AD}"/>
                </a:ext>
              </a:extLst>
            </p:cNvPr>
            <p:cNvSpPr/>
            <p:nvPr/>
          </p:nvSpPr>
          <p:spPr>
            <a:xfrm>
              <a:off x="3827720" y="4369981"/>
              <a:ext cx="404037" cy="392409"/>
            </a:xfrm>
            <a:custGeom>
              <a:avLst/>
              <a:gdLst>
                <a:gd name="connsiteX0" fmla="*/ 29665 w 656986"/>
                <a:gd name="connsiteY0" fmla="*/ 0 h 392409"/>
                <a:gd name="connsiteX1" fmla="*/ 72195 w 656986"/>
                <a:gd name="connsiteY1" fmla="*/ 350875 h 392409"/>
                <a:gd name="connsiteX2" fmla="*/ 656986 w 656986"/>
                <a:gd name="connsiteY2" fmla="*/ 372140 h 39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986" h="392409">
                  <a:moveTo>
                    <a:pt x="29665" y="0"/>
                  </a:moveTo>
                  <a:cubicBezTo>
                    <a:pt x="-1347" y="144426"/>
                    <a:pt x="-32359" y="288852"/>
                    <a:pt x="72195" y="350875"/>
                  </a:cubicBezTo>
                  <a:cubicBezTo>
                    <a:pt x="176749" y="412898"/>
                    <a:pt x="416867" y="392519"/>
                    <a:pt x="656986" y="3721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7C6C41-5F70-2C4A-888C-B9ED23F59DE4}"/>
              </a:ext>
            </a:extLst>
          </p:cNvPr>
          <p:cNvSpPr/>
          <p:nvPr/>
        </p:nvSpPr>
        <p:spPr>
          <a:xfrm>
            <a:off x="318979" y="3902150"/>
            <a:ext cx="8686800" cy="1090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6E1E-24D4-7A4D-A360-590EB49A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8A5A-613A-654E-8AB7-79D932E6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983932"/>
            <a:ext cx="7935686" cy="3900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9B46B-9F33-6743-92BD-0C593EBEDC6C}"/>
              </a:ext>
            </a:extLst>
          </p:cNvPr>
          <p:cNvSpPr txBox="1"/>
          <p:nvPr/>
        </p:nvSpPr>
        <p:spPr>
          <a:xfrm>
            <a:off x="457200" y="4681835"/>
            <a:ext cx="353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 (four accounts)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BE98A-F4A8-154F-B751-CF90A3472AC8}"/>
              </a:ext>
            </a:extLst>
          </p:cNvPr>
          <p:cNvSpPr txBox="1"/>
          <p:nvPr/>
        </p:nvSpPr>
        <p:spPr>
          <a:xfrm>
            <a:off x="5915519" y="4681835"/>
            <a:ext cx="269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updated world state</a:t>
            </a:r>
          </a:p>
        </p:txBody>
      </p:sp>
    </p:spTree>
    <p:extLst>
      <p:ext uri="{BB962C8B-B14F-4D97-AF65-F5344CB8AC3E}">
        <p14:creationId xmlns:p14="http://schemas.microsoft.com/office/powerpoint/2010/main" val="201563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6269-6494-D948-A988-97271717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Ethereum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AD9F-2F25-4F40-942B-E683B729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48" y="1052665"/>
            <a:ext cx="8824452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Block proposer creates a block of n  Tx:     </a:t>
            </a:r>
            <a:r>
              <a:rPr lang="en-US" sz="2000" dirty="0"/>
              <a:t>(from </a:t>
            </a:r>
            <a:r>
              <a:rPr lang="en-US" sz="2000" dirty="0" err="1"/>
              <a:t>Txs</a:t>
            </a:r>
            <a:r>
              <a:rPr lang="en-US" sz="2000" dirty="0"/>
              <a:t> submitted by users)</a:t>
            </a:r>
          </a:p>
          <a:p>
            <a:r>
              <a:rPr lang="en-US" sz="2400" dirty="0"/>
              <a:t>To produce a block do:    </a:t>
            </a:r>
          </a:p>
          <a:p>
            <a:pPr lvl="2"/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=1,…,n:  execute state change of </a:t>
            </a:r>
            <a:r>
              <a:rPr lang="en-US" sz="2400" dirty="0" err="1"/>
              <a:t>Tx</a:t>
            </a:r>
            <a:r>
              <a:rPr lang="en-US" sz="2400" baseline="-25000" dirty="0" err="1"/>
              <a:t>i</a:t>
            </a:r>
            <a:r>
              <a:rPr lang="en-US" sz="2400" dirty="0"/>
              <a:t>  sequentially</a:t>
            </a:r>
            <a:endParaRPr lang="en-US" sz="2400" baseline="-25000" dirty="0"/>
          </a:p>
          <a:p>
            <a:pPr marL="857250" lvl="2" indent="0">
              <a:buNone/>
            </a:pPr>
            <a:r>
              <a:rPr lang="en-US" sz="2400" baseline="-25000" dirty="0"/>
              <a:t>								</a:t>
            </a:r>
            <a:r>
              <a:rPr lang="en-US" sz="2000" dirty="0"/>
              <a:t>(can change state of &gt;n accounts)</a:t>
            </a:r>
          </a:p>
          <a:p>
            <a:pPr lvl="2"/>
            <a:r>
              <a:rPr lang="en-US" sz="2400" dirty="0"/>
              <a:t>record updated world state in block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validators re-execute all Tx to verify block   ⇒   </a:t>
            </a:r>
            <a:br>
              <a:rPr lang="en-US" sz="2400" dirty="0"/>
            </a:br>
            <a:r>
              <a:rPr lang="en-US" sz="2400" dirty="0"/>
              <a:t>		sign block if valid   ⇒   enough sigs, epoch is finalized.</a:t>
            </a:r>
          </a:p>
        </p:txBody>
      </p:sp>
    </p:spTree>
    <p:extLst>
      <p:ext uri="{BB962C8B-B14F-4D97-AF65-F5344CB8AC3E}">
        <p14:creationId xmlns:p14="http://schemas.microsoft.com/office/powerpoint/2010/main" val="6373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2B1-6036-854C-B76C-0FF5AA8D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header data  </a:t>
            </a:r>
            <a:r>
              <a:rPr lang="en-US" sz="3100" dirty="0"/>
              <a:t>(simplified)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7BCB-49F2-1648-91F0-53D731E6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569842" cy="4112142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consensus data:   proposer ID,  parent hash,  votes,  etc.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address of gas beneficiary:  where Tx fees will go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b="1" dirty="0"/>
              <a:t>world state root</a:t>
            </a:r>
            <a:r>
              <a:rPr lang="en-US" sz="2400" dirty="0"/>
              <a:t>:   updated world state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	Merkle Patricia Tree hash of </a:t>
            </a:r>
            <a:r>
              <a:rPr lang="en-US" sz="2400" u="sng" dirty="0"/>
              <a:t>all</a:t>
            </a:r>
            <a:r>
              <a:rPr lang="en-US" sz="2400" dirty="0"/>
              <a:t> accounts in the system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(4) </a:t>
            </a:r>
            <a:r>
              <a:rPr lang="en-US" sz="2400" b="1" dirty="0"/>
              <a:t>Tx root</a:t>
            </a:r>
            <a:r>
              <a:rPr lang="en-US" sz="2400" dirty="0"/>
              <a:t>:   Merkle hash of all Tx processed in block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</a:t>
            </a:r>
            <a:r>
              <a:rPr lang="en-US" sz="2400" b="1" dirty="0"/>
              <a:t>Tx receipt root</a:t>
            </a:r>
            <a:r>
              <a:rPr lang="en-US" sz="2400" dirty="0"/>
              <a:t>:  Merkle hash of log messages generated in block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Gas used:   used to adjust gas price (target 15M gas per block)</a:t>
            </a:r>
          </a:p>
        </p:txBody>
      </p:sp>
    </p:spTree>
    <p:extLst>
      <p:ext uri="{BB962C8B-B14F-4D97-AF65-F5344CB8AC3E}">
        <p14:creationId xmlns:p14="http://schemas.microsoft.com/office/powerpoint/2010/main" val="9975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blockchain: abstractly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FA65-01D7-864A-8A28-D98ACA4D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Amount of memory to run a node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9F96-B4A2-FD43-B45E-D2E88CDB6EB1}"/>
              </a:ext>
            </a:extLst>
          </p:cNvPr>
          <p:cNvSpPr txBox="1"/>
          <p:nvPr/>
        </p:nvSpPr>
        <p:spPr>
          <a:xfrm>
            <a:off x="1051521" y="4387907"/>
            <a:ext cx="714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 total blockchain size (archival):   16 TB   (Oct. 2023)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7F1CF-F991-4D41-9FE9-F90486C22261}"/>
              </a:ext>
            </a:extLst>
          </p:cNvPr>
          <p:cNvSpPr txBox="1"/>
          <p:nvPr/>
        </p:nvSpPr>
        <p:spPr>
          <a:xfrm>
            <a:off x="7875774" y="126739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≈1.3 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0C808-D77B-737E-5261-2B0A23065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21" y="1188198"/>
            <a:ext cx="6570406" cy="30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66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457200" y="1224643"/>
            <a:ext cx="72002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contract </a:t>
            </a:r>
            <a:r>
              <a:rPr lang="en-US" dirty="0" err="1">
                <a:latin typeface="+mn-lt"/>
              </a:rPr>
              <a:t>nameCoin</a:t>
            </a:r>
            <a:r>
              <a:rPr lang="en-US" dirty="0">
                <a:latin typeface="+mn-lt"/>
              </a:rPr>
              <a:t> {		// Solidity code   (next lecture)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struct </a:t>
            </a:r>
            <a:r>
              <a:rPr lang="en-US" dirty="0" err="1">
                <a:latin typeface="+mn-lt"/>
              </a:rPr>
              <a:t>nameEntry</a:t>
            </a:r>
            <a:r>
              <a:rPr lang="en-US" dirty="0">
                <a:latin typeface="+mn-lt"/>
              </a:rPr>
              <a:t> {</a:t>
            </a:r>
          </a:p>
          <a:p>
            <a:r>
              <a:rPr lang="en-US" dirty="0">
                <a:latin typeface="+mn-lt"/>
              </a:rPr>
              <a:t>		address </a:t>
            </a:r>
            <a:r>
              <a:rPr lang="en-US" b="1" dirty="0">
                <a:latin typeface="+mn-lt"/>
              </a:rPr>
              <a:t>owner</a:t>
            </a:r>
            <a:r>
              <a:rPr lang="en-US" dirty="0">
                <a:latin typeface="+mn-lt"/>
              </a:rPr>
              <a:t>;	// address of domain owner</a:t>
            </a:r>
          </a:p>
          <a:p>
            <a:r>
              <a:rPr lang="en-US" dirty="0">
                <a:latin typeface="+mn-lt"/>
              </a:rPr>
              <a:t>		bytes32 </a:t>
            </a:r>
            <a:r>
              <a:rPr lang="en-US" b="1" dirty="0">
                <a:latin typeface="+mn-lt"/>
              </a:rPr>
              <a:t>value</a:t>
            </a:r>
            <a:r>
              <a:rPr lang="en-US" dirty="0">
                <a:latin typeface="+mn-lt"/>
              </a:rPr>
              <a:t>; 	// IP address</a:t>
            </a:r>
          </a:p>
          <a:p>
            <a:r>
              <a:rPr lang="en-US" dirty="0">
                <a:latin typeface="+mn-lt"/>
              </a:rPr>
              <a:t>	}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// array of all registered domains</a:t>
            </a:r>
          </a:p>
          <a:p>
            <a:r>
              <a:rPr lang="en-US" dirty="0">
                <a:latin typeface="+mn-lt"/>
              </a:rPr>
              <a:t>	mapping (bytes32 =&gt; </a:t>
            </a:r>
            <a:r>
              <a:rPr lang="en-US" dirty="0" err="1">
                <a:latin typeface="+mn-lt"/>
              </a:rPr>
              <a:t>nameEntry</a:t>
            </a:r>
            <a:r>
              <a:rPr lang="en-US" dirty="0">
                <a:latin typeface="+mn-lt"/>
              </a:rPr>
              <a:t>)  </a:t>
            </a:r>
            <a:r>
              <a:rPr lang="en-US" b="1" dirty="0">
                <a:latin typeface="+mn-lt"/>
              </a:rPr>
              <a:t>data</a:t>
            </a:r>
            <a:r>
              <a:rPr lang="en-US" dirty="0">
                <a:latin typeface="+mn-lt"/>
              </a:rPr>
              <a:t>;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17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457200" y="1079033"/>
            <a:ext cx="8460265" cy="26161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function </a:t>
            </a:r>
            <a:r>
              <a:rPr lang="en-US" b="1" dirty="0" err="1">
                <a:latin typeface="+mn-lt"/>
              </a:rPr>
              <a:t>nameNew</a:t>
            </a:r>
            <a:r>
              <a:rPr lang="en-US" dirty="0">
                <a:latin typeface="+mn-lt"/>
              </a:rPr>
              <a:t>(bytes32 name)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// registration costs is 100 Wei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if (data[name] == 0   &amp;&amp;   </a:t>
            </a:r>
            <a:r>
              <a:rPr lang="en-US" dirty="0" err="1">
                <a:latin typeface="+mn-lt"/>
              </a:rPr>
              <a:t>msg.value</a:t>
            </a:r>
            <a:r>
              <a:rPr lang="en-US" dirty="0">
                <a:latin typeface="+mn-lt"/>
              </a:rPr>
              <a:t> &gt;= 100) {</a:t>
            </a:r>
          </a:p>
          <a:p>
            <a:r>
              <a:rPr lang="en-US" dirty="0">
                <a:latin typeface="+mn-lt"/>
              </a:rPr>
              <a:t>		data[name].owner = 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    // record domain owner</a:t>
            </a:r>
          </a:p>
          <a:p>
            <a:r>
              <a:rPr lang="en-US" dirty="0">
                <a:latin typeface="+mn-lt"/>
              </a:rPr>
              <a:t>		emit Register(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, name)   // log event</a:t>
            </a:r>
          </a:p>
          <a:p>
            <a:r>
              <a:rPr lang="en-US" dirty="0">
                <a:latin typeface="+mn-lt"/>
              </a:rPr>
              <a:t>}}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61776-D2EC-304B-BCCC-E7E0486362C8}"/>
              </a:ext>
            </a:extLst>
          </p:cNvPr>
          <p:cNvSpPr txBox="1"/>
          <p:nvPr/>
        </p:nvSpPr>
        <p:spPr>
          <a:xfrm>
            <a:off x="457200" y="3795318"/>
            <a:ext cx="74455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 ensures that no one can take over a registered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356B6-1974-314C-ABAF-FDCBDBB8160F}"/>
              </a:ext>
            </a:extLst>
          </p:cNvPr>
          <p:cNvSpPr txBox="1"/>
          <p:nvPr/>
        </p:nvSpPr>
        <p:spPr>
          <a:xfrm>
            <a:off x="185848" y="4422472"/>
            <a:ext cx="3239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Serious bug in this code!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FF209-E601-2848-8780-57322483BC37}"/>
              </a:ext>
            </a:extLst>
          </p:cNvPr>
          <p:cNvSpPr txBox="1"/>
          <p:nvPr/>
        </p:nvSpPr>
        <p:spPr>
          <a:xfrm>
            <a:off x="3561456" y="4422472"/>
            <a:ext cx="20363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Front running.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EC401-F9BF-534C-9C8B-8CC7B10ED1C3}"/>
              </a:ext>
            </a:extLst>
          </p:cNvPr>
          <p:cNvSpPr txBox="1"/>
          <p:nvPr/>
        </p:nvSpPr>
        <p:spPr>
          <a:xfrm>
            <a:off x="5523178" y="4422472"/>
            <a:ext cx="361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Solved using commitments.</a:t>
            </a:r>
          </a:p>
        </p:txBody>
      </p:sp>
      <p:pic>
        <p:nvPicPr>
          <p:cNvPr id="1026" name="Picture 2" descr="Caution Sign Images - ClipArt Best">
            <a:extLst>
              <a:ext uri="{FF2B5EF4-FFF2-40B4-BE49-F238E27FC236}">
                <a16:creationId xmlns:a16="http://schemas.microsoft.com/office/drawing/2014/main" id="{76EB9862-C519-284E-8977-301EA4BC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05" y="1179625"/>
            <a:ext cx="709748" cy="5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F309-0DB3-334A-883F-F8BB6CC3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topic:   limitations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215B-37FD-464E-A44E-B24A6D2C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Recall:  UTXO contains (hash of) </a:t>
            </a:r>
            <a:r>
              <a:rPr lang="en-US" sz="2400" dirty="0" err="1"/>
              <a:t>ScriptPK</a:t>
            </a:r>
            <a:endParaRPr lang="en-US" sz="2400" dirty="0"/>
          </a:p>
          <a:p>
            <a:r>
              <a:rPr lang="en-US" sz="2400" dirty="0"/>
              <a:t>simple script: indicates conditions when UTXO can be spent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Limitations:</a:t>
            </a:r>
          </a:p>
          <a:p>
            <a:r>
              <a:rPr lang="en-US" sz="2400" dirty="0"/>
              <a:t>Difficult to maintain state in multi-stage contracts</a:t>
            </a:r>
          </a:p>
          <a:p>
            <a:r>
              <a:rPr lang="en-US" sz="2400" dirty="0"/>
              <a:t>Difficult to enforce global rules on assets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simple example: rate limiting.    My wallet manages 100 UTXOs.  </a:t>
            </a:r>
          </a:p>
          <a:p>
            <a:r>
              <a:rPr lang="en-US" sz="2400" dirty="0"/>
              <a:t>Desired policy:  can only transfer 2BTC per day out of my wallet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976A3-3677-8CA7-3B56-6B61F91E3B15}"/>
              </a:ext>
            </a:extLst>
          </p:cNvPr>
          <p:cNvSpPr/>
          <p:nvPr/>
        </p:nvSpPr>
        <p:spPr>
          <a:xfrm>
            <a:off x="328613" y="2286000"/>
            <a:ext cx="8072437" cy="14287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214440" y="997324"/>
            <a:ext cx="884684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function </a:t>
            </a:r>
            <a:r>
              <a:rPr lang="en-US" b="1" dirty="0" err="1">
                <a:latin typeface="+mn-lt"/>
              </a:rPr>
              <a:t>nameUpdate</a:t>
            </a:r>
            <a:r>
              <a:rPr lang="en-US" dirty="0">
                <a:latin typeface="+mn-lt"/>
              </a:rPr>
              <a:t>(</a:t>
            </a:r>
          </a:p>
          <a:p>
            <a:r>
              <a:rPr lang="en-US" dirty="0">
                <a:latin typeface="+mn-lt"/>
              </a:rPr>
              <a:t>			bytes32 name, bytes32 </a:t>
            </a:r>
            <a:r>
              <a:rPr lang="en-US" dirty="0" err="1">
                <a:latin typeface="+mn-lt"/>
              </a:rPr>
              <a:t>newValue</a:t>
            </a:r>
            <a:r>
              <a:rPr lang="en-US" dirty="0">
                <a:latin typeface="+mn-lt"/>
              </a:rPr>
              <a:t>, address </a:t>
            </a:r>
            <a:r>
              <a:rPr lang="en-US" dirty="0" err="1">
                <a:latin typeface="+mn-lt"/>
              </a:rPr>
              <a:t>newOwner</a:t>
            </a:r>
            <a:r>
              <a:rPr lang="en-US" dirty="0">
                <a:latin typeface="+mn-lt"/>
              </a:rPr>
              <a:t>) {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// check if message is from domain owner, </a:t>
            </a:r>
          </a:p>
          <a:p>
            <a:r>
              <a:rPr lang="en-US" dirty="0">
                <a:latin typeface="+mn-lt"/>
              </a:rPr>
              <a:t>    //                and update cost of 10 Wei is paid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if (data[name].owner == 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   &amp;&amp;   </a:t>
            </a:r>
            <a:r>
              <a:rPr lang="en-US" dirty="0" err="1">
                <a:latin typeface="+mn-lt"/>
              </a:rPr>
              <a:t>msg.value</a:t>
            </a:r>
            <a:r>
              <a:rPr lang="en-US" dirty="0">
                <a:latin typeface="+mn-lt"/>
              </a:rPr>
              <a:t> &gt;= 10)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		data[name].value = </a:t>
            </a:r>
            <a:r>
              <a:rPr lang="en-US" dirty="0" err="1">
                <a:latin typeface="+mn-lt"/>
              </a:rPr>
              <a:t>newValue</a:t>
            </a:r>
            <a:r>
              <a:rPr lang="en-US" dirty="0">
                <a:latin typeface="+mn-lt"/>
              </a:rPr>
              <a:t>;		// record new value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      		data[name].owner = </a:t>
            </a:r>
            <a:r>
              <a:rPr lang="en-US" dirty="0" err="1">
                <a:latin typeface="+mn-lt"/>
              </a:rPr>
              <a:t>newOwner</a:t>
            </a:r>
            <a:r>
              <a:rPr lang="en-US" dirty="0">
                <a:latin typeface="+mn-lt"/>
              </a:rPr>
              <a:t>;		// record new owner</a:t>
            </a:r>
          </a:p>
          <a:p>
            <a:r>
              <a:rPr lang="en-US" dirty="0">
                <a:latin typeface="+mn-lt"/>
              </a:rPr>
              <a:t>  }}}</a:t>
            </a:r>
          </a:p>
        </p:txBody>
      </p:sp>
    </p:spTree>
    <p:extLst>
      <p:ext uri="{BB962C8B-B14F-4D97-AF65-F5344CB8AC3E}">
        <p14:creationId xmlns:p14="http://schemas.microsoft.com/office/powerpoint/2010/main" val="2152389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638982" y="1503509"/>
            <a:ext cx="549618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	function </a:t>
            </a:r>
            <a:r>
              <a:rPr lang="en-US" b="1" dirty="0" err="1">
                <a:latin typeface="+mn-lt"/>
              </a:rPr>
              <a:t>nameLookup</a:t>
            </a:r>
            <a:r>
              <a:rPr lang="en-US" dirty="0">
                <a:latin typeface="+mn-lt"/>
              </a:rPr>
              <a:t>(bytes32 name)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		return data[name];</a:t>
            </a:r>
          </a:p>
          <a:p>
            <a:r>
              <a:rPr lang="en-US" dirty="0">
                <a:latin typeface="+mn-lt"/>
              </a:rPr>
              <a:t>	}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}  // end of contract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36A78-0E29-0AB0-04CA-8947176F15DC}"/>
              </a:ext>
            </a:extLst>
          </p:cNvPr>
          <p:cNvGrpSpPr/>
          <p:nvPr/>
        </p:nvGrpSpPr>
        <p:grpSpPr>
          <a:xfrm>
            <a:off x="4800600" y="2028825"/>
            <a:ext cx="3704418" cy="3025855"/>
            <a:chOff x="4800600" y="2028825"/>
            <a:chExt cx="3704418" cy="30258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FA512C-5C42-F064-08FD-6AB1A8665F17}"/>
                </a:ext>
              </a:extLst>
            </p:cNvPr>
            <p:cNvSpPr txBox="1"/>
            <p:nvPr/>
          </p:nvSpPr>
          <p:spPr>
            <a:xfrm>
              <a:off x="5178466" y="3700463"/>
              <a:ext cx="3326552" cy="13542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Used by other contracts</a:t>
              </a:r>
            </a:p>
            <a:p>
              <a:pPr algn="l">
                <a:spcBef>
                  <a:spcPts val="1200"/>
                </a:spcBef>
              </a:pPr>
              <a:r>
                <a:rPr lang="en-US" dirty="0">
                  <a:latin typeface="+mn-lt"/>
                </a:rPr>
                <a:t>Humans do not need this</a:t>
              </a:r>
            </a:p>
            <a:p>
              <a:pPr algn="l"/>
              <a:r>
                <a:rPr lang="en-US" dirty="0">
                  <a:latin typeface="+mn-lt"/>
                </a:rPr>
                <a:t>	(use </a:t>
              </a:r>
              <a:r>
                <a:rPr lang="en-US" dirty="0" err="1">
                  <a:latin typeface="+mn-lt"/>
                </a:rPr>
                <a:t>etherscan.io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E8AAA46-8D87-16A0-A828-A322CBD44712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4800600" y="2028825"/>
              <a:ext cx="2041142" cy="16716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3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202-1A1D-FB41-BFD1-292EF872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EVM mechanics: 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0A53-8A80-884A-B0A5-3CF9CE5E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code in Solidity (or another front-end language)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compile to EVM bytecode</a:t>
            </a:r>
          </a:p>
          <a:p>
            <a:pPr marL="0" indent="0">
              <a:buNone/>
            </a:pPr>
            <a:r>
              <a:rPr lang="en-US" sz="2400" dirty="0"/>
              <a:t>			(some projects use WASM or BPF bytecode)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validators use the EVM to execute contract bytecode</a:t>
            </a:r>
            <a:br>
              <a:rPr lang="en-US" sz="2400" dirty="0"/>
            </a:br>
            <a:r>
              <a:rPr lang="en-US" sz="2400" dirty="0"/>
              <a:t>			in response to a Tx</a:t>
            </a:r>
          </a:p>
        </p:txBody>
      </p:sp>
    </p:spTree>
    <p:extLst>
      <p:ext uri="{BB962C8B-B14F-4D97-AF65-F5344CB8AC3E}">
        <p14:creationId xmlns:p14="http://schemas.microsoft.com/office/powerpoint/2010/main" val="210554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AA47-94FD-B54E-9D42-24B6FEF2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3CE0-1664-2245-A2F9-59A1FBF4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Stack machine (like Bitcoin) but with JUMP</a:t>
            </a:r>
          </a:p>
          <a:p>
            <a:r>
              <a:rPr lang="en-US" sz="2400" dirty="0"/>
              <a:t>max stack depth = 1024    </a:t>
            </a:r>
          </a:p>
          <a:p>
            <a:r>
              <a:rPr lang="en-US" sz="2400" dirty="0"/>
              <a:t>program aborts if stack size exceeded;  block proposer keeps gas</a:t>
            </a:r>
          </a:p>
          <a:p>
            <a:r>
              <a:rPr lang="en-US" sz="2400" dirty="0"/>
              <a:t>contract can </a:t>
            </a:r>
            <a:r>
              <a:rPr lang="en-US" sz="2400" u="sng" dirty="0"/>
              <a:t>create</a:t>
            </a:r>
            <a:r>
              <a:rPr lang="en-US" sz="2400" dirty="0"/>
              <a:t> or </a:t>
            </a:r>
            <a:r>
              <a:rPr lang="en-US" sz="2400" u="sng" dirty="0"/>
              <a:t>call</a:t>
            </a:r>
            <a:r>
              <a:rPr lang="en-US" sz="2400" dirty="0"/>
              <a:t> another contract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addition:  two types of zero initialized memory</a:t>
            </a:r>
          </a:p>
          <a:p>
            <a:r>
              <a:rPr lang="en-US" sz="2400" dirty="0"/>
              <a:t>Persistent storage (on blockchain):   SLOAD,  SSTORE   (expensive)</a:t>
            </a:r>
          </a:p>
          <a:p>
            <a:r>
              <a:rPr lang="en-US" sz="2400" dirty="0"/>
              <a:t>Volatile memory (for single Tx):   MLOAD, MSTORE      (cheap)</a:t>
            </a:r>
          </a:p>
          <a:p>
            <a:r>
              <a:rPr lang="en-US" sz="2400" dirty="0"/>
              <a:t>LOG0(data):  write data to log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F20D5-104C-D149-90B3-32E7449DAB92}"/>
              </a:ext>
            </a:extLst>
          </p:cNvPr>
          <p:cNvSpPr txBox="1"/>
          <p:nvPr/>
        </p:nvSpPr>
        <p:spPr>
          <a:xfrm>
            <a:off x="6025261" y="4743390"/>
            <a:ext cx="311873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see https://</a:t>
            </a:r>
            <a:r>
              <a:rPr lang="en-US" sz="2000" dirty="0" err="1">
                <a:latin typeface="+mn-lt"/>
              </a:rPr>
              <a:t>www.evm.codes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8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C407-4D59-C442-B391-68CCB47F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instruction costs gas,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510C-6571-0947-A313-84287541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7666075" cy="2202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SSTORE  </a:t>
            </a:r>
            <a:r>
              <a:rPr lang="en-US" sz="2400" b="1" dirty="0" err="1"/>
              <a:t>addr</a:t>
            </a:r>
            <a:r>
              <a:rPr lang="en-US" sz="2400" b="1" dirty="0"/>
              <a:t> </a:t>
            </a:r>
            <a:r>
              <a:rPr lang="en-US" sz="2000" dirty="0"/>
              <a:t>(32 bytes)</a:t>
            </a:r>
            <a:r>
              <a:rPr lang="en-US" sz="2400" dirty="0"/>
              <a:t>,  </a:t>
            </a:r>
            <a:r>
              <a:rPr lang="en-US" sz="2400" b="1" dirty="0"/>
              <a:t>value</a:t>
            </a:r>
            <a:r>
              <a:rPr lang="en-US" sz="2400" dirty="0"/>
              <a:t> </a:t>
            </a:r>
            <a:r>
              <a:rPr lang="en-US" sz="2000" dirty="0"/>
              <a:t>(32 bytes)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/>
              <a:t>zero ⇾ non-zero:			20,000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non-zero:		5,000 gas   </a:t>
            </a:r>
            <a:r>
              <a:rPr lang="en-US" sz="1800" dirty="0"/>
              <a:t>(for a cold slot)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zero:			15,000 gas refund  </a:t>
            </a:r>
            <a:r>
              <a:rPr lang="en-US" sz="1800" dirty="0"/>
              <a:t>(example)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84E0F-F7DA-A145-981B-BCB8E45B4692}"/>
              </a:ext>
            </a:extLst>
          </p:cNvPr>
          <p:cNvSpPr/>
          <p:nvPr/>
        </p:nvSpPr>
        <p:spPr>
          <a:xfrm>
            <a:off x="223284" y="1073888"/>
            <a:ext cx="7899990" cy="23285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E957C-CF10-0847-B5DA-586FFAD2F2E0}"/>
              </a:ext>
            </a:extLst>
          </p:cNvPr>
          <p:cNvSpPr txBox="1"/>
          <p:nvPr/>
        </p:nvSpPr>
        <p:spPr>
          <a:xfrm>
            <a:off x="457199" y="4097637"/>
            <a:ext cx="799924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CREATE :  32,000 + 200×(code size)  gas;		CALL </a:t>
            </a:r>
            <a:r>
              <a:rPr lang="en-US" sz="2000" b="1" dirty="0">
                <a:latin typeface="+mn-lt"/>
              </a:rPr>
              <a:t>gas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value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args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+mn-lt"/>
              </a:rPr>
              <a:t>SELFDESTRUCT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:  kill current contract	(5000 gas)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16CAD-2F9D-0648-86C1-2BC8922CB5CE}"/>
              </a:ext>
            </a:extLst>
          </p:cNvPr>
          <p:cNvSpPr txBox="1"/>
          <p:nvPr/>
        </p:nvSpPr>
        <p:spPr>
          <a:xfrm>
            <a:off x="3155414" y="3430444"/>
            <a:ext cx="553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Refund is given for reducing size of blockchain 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D000E-A6F7-8246-A3F4-71415AFA4FA2}"/>
              </a:ext>
            </a:extLst>
          </p:cNvPr>
          <p:cNvSpPr/>
          <p:nvPr/>
        </p:nvSpPr>
        <p:spPr>
          <a:xfrm>
            <a:off x="457199" y="4069612"/>
            <a:ext cx="8102907" cy="469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72F59-B54F-EF31-67DD-0F430F4200D7}"/>
              </a:ext>
            </a:extLst>
          </p:cNvPr>
          <p:cNvSpPr/>
          <p:nvPr/>
        </p:nvSpPr>
        <p:spPr>
          <a:xfrm>
            <a:off x="5388077" y="4069612"/>
            <a:ext cx="3172029" cy="4693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075232"/>
            <a:ext cx="8927689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charge gas?</a:t>
            </a:r>
          </a:p>
          <a:p>
            <a:r>
              <a:rPr lang="en-US" sz="2400" dirty="0"/>
              <a:t>Tx fees (gas) prevents submitting Tx that runs for many steps.</a:t>
            </a:r>
          </a:p>
          <a:p>
            <a:pPr>
              <a:tabLst>
                <a:tab pos="2568575" algn="l"/>
              </a:tabLst>
            </a:pPr>
            <a:r>
              <a:rPr lang="en-US" sz="2400" dirty="0"/>
              <a:t>During high load:	block proposer chooses Tx from </a:t>
            </a:r>
            <a:r>
              <a:rPr lang="en-US" sz="2400" dirty="0" err="1"/>
              <a:t>mempool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	that maximize its income.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Old EVM:   (prior to </a:t>
            </a:r>
            <a:r>
              <a:rPr lang="en-US" sz="2000" dirty="0"/>
              <a:t>EIP1559,  live on 8/2021</a:t>
            </a:r>
            <a:r>
              <a:rPr lang="en-US" sz="2400" dirty="0"/>
              <a:t>)</a:t>
            </a:r>
          </a:p>
          <a:p>
            <a:r>
              <a:rPr lang="en-US" sz="2400" dirty="0"/>
              <a:t>Every Tx contains a </a:t>
            </a:r>
            <a:r>
              <a:rPr lang="en-US" sz="2400" dirty="0" err="1"/>
              <a:t>gasPrice</a:t>
            </a:r>
            <a:r>
              <a:rPr lang="en-US" sz="2400" dirty="0"/>
              <a:t> ``bid’’   (gas ⇾ Wei  conversion price)</a:t>
            </a:r>
            <a:endParaRPr lang="en-US" dirty="0"/>
          </a:p>
          <a:p>
            <a:r>
              <a:rPr lang="en-US" sz="2400" dirty="0"/>
              <a:t>Producer chooses Tx with highest </a:t>
            </a:r>
            <a:r>
              <a:rPr lang="en-US" sz="2400" dirty="0" err="1"/>
              <a:t>gasPrice</a:t>
            </a:r>
            <a:r>
              <a:rPr lang="en-US" sz="2400" dirty="0"/>
              <a:t>   (</a:t>
            </a:r>
            <a:r>
              <a:rPr lang="en-US" sz="1800" dirty="0"/>
              <a:t>max  sum(</a:t>
            </a:r>
            <a:r>
              <a:rPr lang="en-US" sz="1800" dirty="0" err="1"/>
              <a:t>gasPrice×gasLimit</a:t>
            </a:r>
            <a:r>
              <a:rPr lang="en-US" sz="1800" dirty="0"/>
              <a:t>)</a:t>
            </a:r>
            <a:r>
              <a:rPr lang="en-US" sz="24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	⟹   not an efficient auction mechanism  (first price auction)</a:t>
            </a:r>
          </a:p>
        </p:txBody>
      </p:sp>
    </p:spTree>
    <p:extLst>
      <p:ext uri="{BB962C8B-B14F-4D97-AF65-F5344CB8AC3E}">
        <p14:creationId xmlns:p14="http://schemas.microsoft.com/office/powerpoint/2010/main" val="40632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2E55BE-AF9D-6D1E-E453-930E21B84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74" y="1352649"/>
            <a:ext cx="7772400" cy="1769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7DA30-4872-4343-9248-E34D281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prices spike during congestion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FAC3E-3EA8-C347-8B75-5AD983618677}"/>
              </a:ext>
            </a:extLst>
          </p:cNvPr>
          <p:cNvSpPr/>
          <p:nvPr/>
        </p:nvSpPr>
        <p:spPr>
          <a:xfrm>
            <a:off x="350874" y="946296"/>
            <a:ext cx="4912242" cy="297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6FC66-E680-D443-9610-63EB889BD8EC}"/>
              </a:ext>
            </a:extLst>
          </p:cNvPr>
          <p:cNvSpPr txBox="1"/>
          <p:nvPr/>
        </p:nvSpPr>
        <p:spPr>
          <a:xfrm>
            <a:off x="489349" y="990675"/>
            <a:ext cx="362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GasPrice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Gwei</a:t>
            </a:r>
            <a:r>
              <a:rPr lang="en-US" dirty="0">
                <a:latin typeface="+mn-lt"/>
              </a:rPr>
              <a:t>:  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86 </a:t>
            </a:r>
            <a:r>
              <a:rPr lang="en-US" dirty="0" err="1">
                <a:latin typeface="+mn-lt"/>
              </a:rPr>
              <a:t>Gwei</a:t>
            </a:r>
            <a:r>
              <a:rPr lang="en-US" dirty="0">
                <a:latin typeface="+mn-lt"/>
              </a:rPr>
              <a:t> = 86×10</a:t>
            </a:r>
            <a:r>
              <a:rPr lang="en-US" baseline="30000" dirty="0">
                <a:latin typeface="+mn-lt"/>
              </a:rPr>
              <a:t>-9</a:t>
            </a:r>
            <a:r>
              <a:rPr lang="en-US" dirty="0">
                <a:latin typeface="+mn-lt"/>
              </a:rPr>
              <a:t> ETH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4913C-752D-65BA-E924-9B07D3772DF6}"/>
              </a:ext>
            </a:extLst>
          </p:cNvPr>
          <p:cNvGrpSpPr/>
          <p:nvPr/>
        </p:nvGrpSpPr>
        <p:grpSpPr>
          <a:xfrm>
            <a:off x="632635" y="3340175"/>
            <a:ext cx="8047705" cy="1795632"/>
            <a:chOff x="632635" y="3340175"/>
            <a:chExt cx="8047705" cy="17956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22805E-9C1F-37F8-1DFA-33999692C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940" y="3340175"/>
              <a:ext cx="7772400" cy="17956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43C5E-8D5A-DA48-AEEE-41C8F1653ED0}"/>
                </a:ext>
              </a:extLst>
            </p:cNvPr>
            <p:cNvSpPr txBox="1"/>
            <p:nvPr/>
          </p:nvSpPr>
          <p:spPr>
            <a:xfrm>
              <a:off x="632635" y="3418831"/>
              <a:ext cx="2891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Average Tx fee in USD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667384-F529-D2FF-94B1-3BACD730E02D}"/>
              </a:ext>
            </a:extLst>
          </p:cNvPr>
          <p:cNvGrpSpPr/>
          <p:nvPr/>
        </p:nvGrpSpPr>
        <p:grpSpPr>
          <a:xfrm>
            <a:off x="4997646" y="3382666"/>
            <a:ext cx="2253708" cy="545786"/>
            <a:chOff x="4997646" y="3382666"/>
            <a:chExt cx="2253708" cy="5457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1C037C-4A6D-7128-15E4-F73586858F5A}"/>
                </a:ext>
              </a:extLst>
            </p:cNvPr>
            <p:cNvSpPr txBox="1"/>
            <p:nvPr/>
          </p:nvSpPr>
          <p:spPr>
            <a:xfrm>
              <a:off x="5706316" y="3382666"/>
              <a:ext cx="1545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congestion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D35C7D0-E9EC-DE35-E1B6-6ECA34C3B03A}"/>
                </a:ext>
              </a:extLst>
            </p:cNvPr>
            <p:cNvSpPr/>
            <p:nvPr/>
          </p:nvSpPr>
          <p:spPr>
            <a:xfrm rot="2739857" flipH="1" flipV="1">
              <a:off x="5150046" y="3372930"/>
              <a:ext cx="403122" cy="707922"/>
            </a:xfrm>
            <a:custGeom>
              <a:avLst/>
              <a:gdLst>
                <a:gd name="connsiteX0" fmla="*/ 0 w 403122"/>
                <a:gd name="connsiteY0" fmla="*/ 707922 h 707922"/>
                <a:gd name="connsiteX1" fmla="*/ 294967 w 403122"/>
                <a:gd name="connsiteY1" fmla="*/ 383458 h 707922"/>
                <a:gd name="connsiteX2" fmla="*/ 403122 w 403122"/>
                <a:gd name="connsiteY2" fmla="*/ 0 h 70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122" h="707922">
                  <a:moveTo>
                    <a:pt x="0" y="707922"/>
                  </a:moveTo>
                  <a:cubicBezTo>
                    <a:pt x="113890" y="604683"/>
                    <a:pt x="227780" y="501445"/>
                    <a:pt x="294967" y="383458"/>
                  </a:cubicBezTo>
                  <a:cubicBezTo>
                    <a:pt x="362154" y="265471"/>
                    <a:pt x="382638" y="132735"/>
                    <a:pt x="40312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9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AAE8-70FB-A945-973E-B19AA0A7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calculation:  EIP1559      </a:t>
            </a:r>
            <a:r>
              <a:rPr lang="en-US" sz="2700" dirty="0"/>
              <a:t>(since 8/2021)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0320-7899-504F-843C-E584FDE5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EIP1559 goals</a:t>
            </a:r>
            <a:r>
              <a:rPr lang="en-US" sz="2400" dirty="0"/>
              <a:t> (informal):    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users incentivized to bid their true utility for posting Tx,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block proposer incentivized to not create fake Tx, and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disincentivize off chain agreements.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000" dirty="0"/>
              <a:t>[ Transaction Fee Mechanism Design, by T. </a:t>
            </a:r>
            <a:r>
              <a:rPr lang="en-US" sz="2000" dirty="0" err="1"/>
              <a:t>Roughgarden</a:t>
            </a:r>
            <a:r>
              <a:rPr lang="en-US" sz="2000" dirty="0"/>
              <a:t>, 2021 ]</a:t>
            </a:r>
          </a:p>
        </p:txBody>
      </p:sp>
    </p:spTree>
    <p:extLst>
      <p:ext uri="{BB962C8B-B14F-4D97-AF65-F5344CB8AC3E}">
        <p14:creationId xmlns:p14="http://schemas.microsoft.com/office/powerpoint/2010/main" val="510309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calculation:  EIP1559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3" y="1200150"/>
            <a:ext cx="8612372" cy="39433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Every block has a “</a:t>
            </a:r>
            <a:r>
              <a:rPr lang="en-US" sz="2400" dirty="0" err="1"/>
              <a:t>baseFee</a:t>
            </a:r>
            <a:r>
              <a:rPr lang="en-US" sz="2400" dirty="0"/>
              <a:t>”:   </a:t>
            </a:r>
          </a:p>
          <a:p>
            <a:pPr marL="0" indent="0">
              <a:buNone/>
            </a:pPr>
            <a:r>
              <a:rPr lang="en-US" sz="2400" dirty="0"/>
              <a:t>		the </a:t>
            </a:r>
            <a:r>
              <a:rPr lang="en-US" sz="2400" b="1" dirty="0"/>
              <a:t>minimum</a:t>
            </a:r>
            <a:r>
              <a:rPr lang="en-US" sz="2400" dirty="0"/>
              <a:t> </a:t>
            </a:r>
            <a:r>
              <a:rPr lang="en-US" sz="2400" dirty="0" err="1"/>
              <a:t>gasPrice</a:t>
            </a:r>
            <a:r>
              <a:rPr lang="en-US" sz="2400" dirty="0"/>
              <a:t> for all Tx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baseFee</a:t>
            </a:r>
            <a:r>
              <a:rPr lang="en-US" sz="2400" dirty="0"/>
              <a:t> is computed from </a:t>
            </a:r>
            <a:r>
              <a:rPr lang="en-US" sz="2400" u="sng" dirty="0"/>
              <a:t>total gas</a:t>
            </a:r>
            <a:r>
              <a:rPr lang="en-US" sz="2400" dirty="0"/>
              <a:t> in earlier blocks: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	earlier blocks at gas limit (30M gas) ⟹ base fee goes up 12.5% 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	earlier blocks empty ⟹  base fee decreases by 12.5%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earlier blocks at “target size” (15M gas)  ⟹  base fee does not change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4EC1-DCE1-DD47-889A-5A815D4F867F}"/>
              </a:ext>
            </a:extLst>
          </p:cNvPr>
          <p:cNvGrpSpPr/>
          <p:nvPr/>
        </p:nvGrpSpPr>
        <p:grpSpPr>
          <a:xfrm>
            <a:off x="7814934" y="3028950"/>
            <a:ext cx="1318433" cy="1036864"/>
            <a:chOff x="7644809" y="1881963"/>
            <a:chExt cx="1318433" cy="7034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A83513-128D-9C48-8463-606FDC185BE4}"/>
                </a:ext>
              </a:extLst>
            </p:cNvPr>
            <p:cNvSpPr txBox="1"/>
            <p:nvPr/>
          </p:nvSpPr>
          <p:spPr>
            <a:xfrm>
              <a:off x="7810555" y="2000606"/>
              <a:ext cx="1152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interpolate </a:t>
              </a:r>
            </a:p>
            <a:p>
              <a:pPr algn="ctr"/>
              <a:r>
                <a:rPr lang="en-US" sz="1600" dirty="0">
                  <a:latin typeface="+mn-lt"/>
                </a:rPr>
                <a:t>in between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6CD59185-7ED4-8C43-A39B-1E814A885EAB}"/>
                </a:ext>
              </a:extLst>
            </p:cNvPr>
            <p:cNvSpPr/>
            <p:nvPr/>
          </p:nvSpPr>
          <p:spPr>
            <a:xfrm>
              <a:off x="7644809" y="1881963"/>
              <a:ext cx="212651" cy="6897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A968B3-3DF9-0C4C-98CF-88E6427D2A70}"/>
              </a:ext>
            </a:extLst>
          </p:cNvPr>
          <p:cNvSpPr/>
          <p:nvPr/>
        </p:nvSpPr>
        <p:spPr>
          <a:xfrm>
            <a:off x="127591" y="2339162"/>
            <a:ext cx="8920716" cy="18925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50FB0-6481-3B4C-B283-8BBC32F17C1A}"/>
              </a:ext>
            </a:extLst>
          </p:cNvPr>
          <p:cNvSpPr/>
          <p:nvPr/>
        </p:nvSpPr>
        <p:spPr>
          <a:xfrm>
            <a:off x="760228" y="3106222"/>
            <a:ext cx="7623544" cy="1254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Computed </a:t>
            </a:r>
            <a:r>
              <a:rPr lang="en-US" b="1" dirty="0" err="1">
                <a:solidFill>
                  <a:schemeClr val="tx1"/>
                </a:solidFill>
              </a:rPr>
              <a:t>gasPrice</a:t>
            </a:r>
            <a:r>
              <a:rPr lang="en-US" dirty="0">
                <a:solidFill>
                  <a:schemeClr val="tx1"/>
                </a:solidFill>
              </a:rPr>
              <a:t> bid: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 err="1">
                <a:solidFill>
                  <a:schemeClr val="tx1"/>
                </a:solidFill>
              </a:rPr>
              <a:t>gasPrice</a:t>
            </a:r>
            <a:r>
              <a:rPr lang="en-US" dirty="0">
                <a:solidFill>
                  <a:schemeClr val="tx1"/>
                </a:solidFill>
              </a:rPr>
              <a:t> ⇽ min(</a:t>
            </a:r>
            <a:r>
              <a:rPr lang="en-US" b="1" dirty="0" err="1">
                <a:solidFill>
                  <a:schemeClr val="tx1"/>
                </a:solidFill>
              </a:rPr>
              <a:t>maxFee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b="1" dirty="0" err="1">
                <a:solidFill>
                  <a:schemeClr val="tx1"/>
                </a:solidFill>
              </a:rPr>
              <a:t>baseFee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maxPriorityFee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028"/>
            <a:ext cx="8580474" cy="1862026"/>
          </a:xfrm>
        </p:spPr>
        <p:txBody>
          <a:bodyPr>
            <a:norm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EIP1559 Tx specifies three parameters:</a:t>
            </a:r>
          </a:p>
          <a:p>
            <a:r>
              <a:rPr lang="en-US" sz="2400" b="1" dirty="0" err="1"/>
              <a:t>gasLimit</a:t>
            </a:r>
            <a:r>
              <a:rPr lang="en-US" sz="2400" dirty="0"/>
              <a:t>:  max total gas allowed for Tx</a:t>
            </a:r>
          </a:p>
          <a:p>
            <a:pPr>
              <a:spcBef>
                <a:spcPts val="1176"/>
              </a:spcBef>
            </a:pPr>
            <a:r>
              <a:rPr lang="en-US" sz="2400" b="1" dirty="0" err="1"/>
              <a:t>maxFee</a:t>
            </a:r>
            <a:r>
              <a:rPr lang="en-US" sz="2400" b="1" dirty="0"/>
              <a:t>:   </a:t>
            </a:r>
            <a:r>
              <a:rPr lang="en-US" sz="2400" dirty="0"/>
              <a:t>maximum allowed gas price  </a:t>
            </a:r>
            <a:r>
              <a:rPr lang="en-US" sz="2000" dirty="0"/>
              <a:t>(max  gas ⇾ Wei  conversion)</a:t>
            </a:r>
            <a:endParaRPr lang="en-US" sz="2400" b="1" dirty="0"/>
          </a:p>
          <a:p>
            <a:r>
              <a:rPr lang="en-US" sz="2400" b="1" dirty="0" err="1"/>
              <a:t>maxPriorityFee</a:t>
            </a:r>
            <a:r>
              <a:rPr lang="en-US" sz="2400" dirty="0"/>
              <a:t>:  additional “tip” to be paid to block proposer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12880-876E-3642-8455-A6AEB8071F03}"/>
              </a:ext>
            </a:extLst>
          </p:cNvPr>
          <p:cNvSpPr txBox="1"/>
          <p:nvPr/>
        </p:nvSpPr>
        <p:spPr>
          <a:xfrm>
            <a:off x="2009552" y="4579700"/>
            <a:ext cx="436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 Tx fee:   </a:t>
            </a:r>
            <a:r>
              <a:rPr lang="en-US" b="1" dirty="0" err="1">
                <a:latin typeface="+mn-lt"/>
              </a:rPr>
              <a:t>gasLimit</a:t>
            </a:r>
            <a:r>
              <a:rPr lang="en-US" b="1" dirty="0">
                <a:latin typeface="+mn-lt"/>
              </a:rPr>
              <a:t> × </a:t>
            </a:r>
            <a:r>
              <a:rPr lang="en-US" b="1" dirty="0" err="1">
                <a:latin typeface="+mn-lt"/>
              </a:rPr>
              <a:t>gasPrice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1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C932-00AD-4E4C-975E-7785EDAC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example:  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F834-03DE-C74D-B11D-C1CC9ACB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Domain name system on the blockchain:   [</a:t>
            </a:r>
            <a:r>
              <a:rPr lang="en-US" sz="2400" dirty="0" err="1"/>
              <a:t>google.com</a:t>
            </a:r>
            <a:r>
              <a:rPr lang="en-US" sz="2400" dirty="0"/>
              <a:t> ⇾ IP </a:t>
            </a:r>
            <a:r>
              <a:rPr lang="en-US" sz="2400" dirty="0" err="1"/>
              <a:t>addr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Need support for three operations:</a:t>
            </a:r>
          </a:p>
          <a:p>
            <a:r>
              <a:rPr lang="en-US" sz="2400" b="1" dirty="0" err="1"/>
              <a:t>Name.new</a:t>
            </a:r>
            <a:r>
              <a:rPr lang="en-US" sz="2400" dirty="0"/>
              <a:t>(</a:t>
            </a:r>
            <a:r>
              <a:rPr lang="en-US" sz="2400" dirty="0" err="1"/>
              <a:t>OwnerAddr</a:t>
            </a:r>
            <a:r>
              <a:rPr lang="en-US" sz="2400" dirty="0"/>
              <a:t>, DomainName):  intent to register</a:t>
            </a:r>
          </a:p>
          <a:p>
            <a:r>
              <a:rPr lang="en-US" sz="2400" b="1" dirty="0" err="1"/>
              <a:t>Name.update</a:t>
            </a:r>
            <a:r>
              <a:rPr lang="en-US" sz="2400" dirty="0"/>
              <a:t>(DomainName, </a:t>
            </a:r>
            <a:r>
              <a:rPr lang="en-US" sz="2400" dirty="0" err="1"/>
              <a:t>newVal</a:t>
            </a:r>
            <a:r>
              <a:rPr lang="en-US" sz="2400" dirty="0"/>
              <a:t>, </a:t>
            </a:r>
            <a:r>
              <a:rPr lang="en-US" sz="2400" dirty="0" err="1"/>
              <a:t>newOwner</a:t>
            </a:r>
            <a:r>
              <a:rPr lang="en-US" sz="2400" dirty="0"/>
              <a:t>, </a:t>
            </a:r>
            <a:r>
              <a:rPr lang="en-US" sz="2400" dirty="0" err="1"/>
              <a:t>OwnerSig</a:t>
            </a:r>
            <a:r>
              <a:rPr lang="en-US" sz="2400" dirty="0"/>
              <a:t>)</a:t>
            </a:r>
          </a:p>
          <a:p>
            <a:r>
              <a:rPr lang="en-US" sz="2400" b="1" dirty="0" err="1"/>
              <a:t>Name.lookup</a:t>
            </a:r>
            <a:r>
              <a:rPr lang="en-US" sz="2400" dirty="0"/>
              <a:t>(DomainName)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Note:  also need to ensure no front-running on </a:t>
            </a:r>
            <a:r>
              <a:rPr lang="en-US" sz="2400" b="1" dirty="0" err="1"/>
              <a:t>Name.new</a:t>
            </a:r>
            <a:r>
              <a:rPr lang="en-US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767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 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78" y="1094014"/>
            <a:ext cx="8888822" cy="2081805"/>
          </a:xfrm>
        </p:spPr>
        <p:txBody>
          <a:bodyPr>
            <a:normAutofit/>
          </a:bodyPr>
          <a:lstStyle/>
          <a:p>
            <a:pPr marL="9525" indent="0">
              <a:spcBef>
                <a:spcPts val="1776"/>
              </a:spcBef>
              <a:buNone/>
            </a:pPr>
            <a:r>
              <a:rPr lang="en-US" sz="2400" b="1" dirty="0" err="1"/>
              <a:t>gasUsed</a:t>
            </a:r>
            <a:r>
              <a:rPr lang="en-US" sz="2400" dirty="0"/>
              <a:t> ⇽ gas used by Tx</a:t>
            </a:r>
            <a:endParaRPr lang="en-US" sz="2400" b="1" dirty="0"/>
          </a:p>
          <a:p>
            <a:pPr marL="9525" indent="0">
              <a:spcBef>
                <a:spcPts val="2976"/>
              </a:spcBef>
              <a:buNone/>
            </a:pPr>
            <a:r>
              <a:rPr lang="en-US" sz="2400" b="1" dirty="0"/>
              <a:t>		</a:t>
            </a:r>
            <a:r>
              <a:rPr lang="en-US" sz="2400" dirty="0"/>
              <a:t>Send  </a:t>
            </a:r>
            <a:r>
              <a:rPr lang="en-US" sz="2400" b="1" dirty="0" err="1"/>
              <a:t>gasUsed</a:t>
            </a:r>
            <a:r>
              <a:rPr lang="en-US" sz="2400" b="1" dirty="0"/>
              <a:t>×</a:t>
            </a:r>
            <a:r>
              <a:rPr lang="en-US" sz="2400" dirty="0"/>
              <a:t>(</a:t>
            </a:r>
            <a:r>
              <a:rPr lang="en-US" sz="2400" b="1" dirty="0" err="1"/>
              <a:t>gasPrice</a:t>
            </a:r>
            <a:r>
              <a:rPr lang="en-US" sz="2400" b="1" dirty="0"/>
              <a:t> – </a:t>
            </a:r>
            <a:r>
              <a:rPr lang="en-US" sz="2400" b="1" dirty="0" err="1"/>
              <a:t>baseFee</a:t>
            </a:r>
            <a:r>
              <a:rPr lang="en-US" sz="2400" dirty="0"/>
              <a:t>)  to block proposer</a:t>
            </a:r>
          </a:p>
          <a:p>
            <a:pPr marL="9525" indent="0">
              <a:spcBef>
                <a:spcPts val="1776"/>
              </a:spcBef>
              <a:buNone/>
            </a:pPr>
            <a:r>
              <a:rPr lang="en-US" sz="2400" dirty="0"/>
              <a:t>		BURN  </a:t>
            </a:r>
            <a:r>
              <a:rPr lang="en-US" sz="2400" b="1" dirty="0" err="1"/>
              <a:t>gasUsed</a:t>
            </a:r>
            <a:r>
              <a:rPr lang="en-US" sz="2400" b="1" dirty="0"/>
              <a:t>× </a:t>
            </a:r>
            <a:r>
              <a:rPr lang="en-US" sz="2400" b="1" dirty="0" err="1"/>
              <a:t>baseFee</a:t>
            </a:r>
            <a:endParaRPr lang="en-US" sz="2400" b="1" dirty="0"/>
          </a:p>
        </p:txBody>
      </p:sp>
      <p:pic>
        <p:nvPicPr>
          <p:cNvPr id="1026" name="Picture 2" descr="Burning Fire, Flame Clipart, Burn It, Orange PNG Transparent Clipart Image  and PSD File for Free Download | Transparent background, Abstract artwork,  Clipart images">
            <a:extLst>
              <a:ext uri="{FF2B5EF4-FFF2-40B4-BE49-F238E27FC236}">
                <a16:creationId xmlns:a16="http://schemas.microsoft.com/office/drawing/2014/main" id="{9DD32BC9-5FA3-754A-A810-ADE4CC59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2724"/>
            <a:ext cx="763952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A7C3A8-4AF3-4856-0BD1-057D98EA901F}"/>
              </a:ext>
            </a:extLst>
          </p:cNvPr>
          <p:cNvSpPr/>
          <p:nvPr/>
        </p:nvSpPr>
        <p:spPr>
          <a:xfrm>
            <a:off x="914400" y="1785939"/>
            <a:ext cx="7772400" cy="12106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F327E-9933-EE13-3087-F53A5EEF9113}"/>
              </a:ext>
            </a:extLst>
          </p:cNvPr>
          <p:cNvSpPr txBox="1"/>
          <p:nvPr/>
        </p:nvSpPr>
        <p:spPr>
          <a:xfrm>
            <a:off x="2011252" y="4192361"/>
            <a:ext cx="470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total supply of ETH can decrease</a:t>
            </a:r>
          </a:p>
        </p:txBody>
      </p:sp>
    </p:spTree>
    <p:extLst>
      <p:ext uri="{BB962C8B-B14F-4D97-AF65-F5344CB8AC3E}">
        <p14:creationId xmlns:p14="http://schemas.microsoft.com/office/powerpoint/2010/main" val="38181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78" y="1094014"/>
            <a:ext cx="8888822" cy="404948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if  </a:t>
            </a:r>
            <a:r>
              <a:rPr lang="en-US" sz="2400" b="1" dirty="0" err="1"/>
              <a:t>gasPrice</a:t>
            </a:r>
            <a:r>
              <a:rPr lang="en-US" sz="2400" dirty="0"/>
              <a:t> &lt; </a:t>
            </a:r>
            <a:r>
              <a:rPr lang="en-US" sz="2400" b="1" dirty="0" err="1"/>
              <a:t>baseFee</a:t>
            </a:r>
            <a:r>
              <a:rPr lang="en-US" sz="2400" dirty="0"/>
              <a:t>:  abort</a:t>
            </a:r>
          </a:p>
          <a:p>
            <a:pPr marL="457200" indent="-457200">
              <a:buAutoNum type="arabicParenBoth"/>
            </a:pPr>
            <a:r>
              <a:rPr lang="en-US" sz="2400" dirty="0"/>
              <a:t>If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&lt; </a:t>
            </a:r>
            <a:r>
              <a:rPr lang="en-US" sz="2400" dirty="0" err="1"/>
              <a:t>msg.sender.balance</a:t>
            </a:r>
            <a:r>
              <a:rPr lang="en-US" sz="2400" dirty="0"/>
              <a:t>:  abort</a:t>
            </a:r>
          </a:p>
          <a:p>
            <a:pPr marL="457200" indent="-457200">
              <a:buAutoNum type="arabicParenBoth"/>
            </a:pPr>
            <a:r>
              <a:rPr lang="en-US" sz="2400" dirty="0"/>
              <a:t>deduct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from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set </a:t>
            </a:r>
            <a:r>
              <a:rPr lang="en-US" sz="2400" b="1" dirty="0"/>
              <a:t>Gas</a:t>
            </a:r>
            <a:r>
              <a:rPr lang="en-US" sz="2400" dirty="0"/>
              <a:t> ⇽ </a:t>
            </a:r>
            <a:r>
              <a:rPr lang="en-US" sz="2400" b="1" dirty="0" err="1"/>
              <a:t>gasLimit</a:t>
            </a:r>
            <a:endParaRPr lang="en-US" sz="2400" b="1" dirty="0"/>
          </a:p>
          <a:p>
            <a:pPr marL="457200" indent="-457200">
              <a:buAutoNum type="arabicParenBoth"/>
            </a:pPr>
            <a:r>
              <a:rPr lang="en-US" sz="2400" dirty="0"/>
              <a:t>execute Tx:  deduct gas from </a:t>
            </a:r>
            <a:r>
              <a:rPr lang="en-US" sz="2400" b="1" dirty="0"/>
              <a:t>Gas</a:t>
            </a:r>
            <a:r>
              <a:rPr lang="en-US" sz="2400" dirty="0"/>
              <a:t> for each instruction</a:t>
            </a:r>
          </a:p>
          <a:p>
            <a:pPr marL="114300" indent="0">
              <a:buNone/>
            </a:pPr>
            <a:r>
              <a:rPr lang="en-US" sz="2400" dirty="0"/>
              <a:t>	  if at end (</a:t>
            </a:r>
            <a:r>
              <a:rPr lang="en-US" sz="2400" b="1" dirty="0"/>
              <a:t>Gas</a:t>
            </a:r>
            <a:r>
              <a:rPr lang="en-US" sz="2400" dirty="0"/>
              <a:t> &lt; 0):  abort, Tx is invalid </a:t>
            </a:r>
            <a:r>
              <a:rPr lang="en-US" sz="2200" dirty="0"/>
              <a:t>(proposer keeps </a:t>
            </a:r>
            <a:r>
              <a:rPr lang="en-US" sz="2200" b="1" dirty="0" err="1"/>
              <a:t>gasLimit×gasPrice</a:t>
            </a:r>
            <a:r>
              <a:rPr lang="en-US" sz="2200" b="1" dirty="0"/>
              <a:t>)</a:t>
            </a:r>
            <a:r>
              <a:rPr lang="en-US" sz="2200" dirty="0"/>
              <a:t>  </a:t>
            </a:r>
            <a:endParaRPr lang="en-US" sz="2200" b="1" dirty="0"/>
          </a:p>
          <a:p>
            <a:pPr marL="9525" indent="0">
              <a:spcBef>
                <a:spcPts val="1176"/>
              </a:spcBef>
              <a:buNone/>
            </a:pPr>
            <a:r>
              <a:rPr lang="en-US" sz="2400" dirty="0"/>
              <a:t>(6)  Refund </a:t>
            </a:r>
            <a:r>
              <a:rPr lang="en-US" sz="2400" b="1" dirty="0" err="1"/>
              <a:t>Gas</a:t>
            </a:r>
            <a:r>
              <a:rPr lang="en-US" sz="2400" dirty="0" err="1"/>
              <a:t>×</a:t>
            </a:r>
            <a:r>
              <a:rPr lang="en-US" sz="2400" b="1" dirty="0" err="1"/>
              <a:t>gasPrice</a:t>
            </a:r>
            <a:r>
              <a:rPr lang="en-US" sz="2400" dirty="0"/>
              <a:t> to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9525" indent="0">
              <a:spcBef>
                <a:spcPts val="1776"/>
              </a:spcBef>
              <a:buNone/>
            </a:pPr>
            <a:r>
              <a:rPr lang="en-US" sz="2400" dirty="0"/>
              <a:t>(7) </a:t>
            </a:r>
            <a:r>
              <a:rPr lang="en-US" sz="2400" b="1" dirty="0" err="1"/>
              <a:t>gasUsed</a:t>
            </a:r>
            <a:r>
              <a:rPr lang="en-US" sz="2400" dirty="0"/>
              <a:t> ⇽ </a:t>
            </a:r>
            <a:r>
              <a:rPr lang="en-US" sz="2400" b="1" dirty="0" err="1"/>
              <a:t>gasLimit</a:t>
            </a:r>
            <a:r>
              <a:rPr lang="en-US" sz="2400" b="1" dirty="0"/>
              <a:t> – Gas </a:t>
            </a:r>
          </a:p>
          <a:p>
            <a:pPr marL="9525" indent="0">
              <a:spcBef>
                <a:spcPts val="576"/>
              </a:spcBef>
              <a:buNone/>
            </a:pPr>
            <a:r>
              <a:rPr lang="en-US" sz="2400" b="1" dirty="0"/>
              <a:t>		</a:t>
            </a:r>
            <a:r>
              <a:rPr lang="en-US" sz="2400" dirty="0"/>
              <a:t>(7a)  BURN  </a:t>
            </a:r>
            <a:r>
              <a:rPr lang="en-US" sz="2400" b="1" dirty="0" err="1"/>
              <a:t>gasUsed</a:t>
            </a:r>
            <a:r>
              <a:rPr lang="en-US" sz="2400" b="1" dirty="0"/>
              <a:t>× </a:t>
            </a:r>
            <a:r>
              <a:rPr lang="en-US" sz="2400" b="1" dirty="0" err="1"/>
              <a:t>baseFee</a:t>
            </a:r>
            <a:endParaRPr lang="en-US" sz="2400" b="1" dirty="0"/>
          </a:p>
          <a:p>
            <a:pPr marL="9525" indent="0">
              <a:buNone/>
            </a:pPr>
            <a:r>
              <a:rPr lang="en-US" sz="2400" dirty="0"/>
              <a:t>		(7b)  Send  </a:t>
            </a:r>
            <a:r>
              <a:rPr lang="en-US" sz="2400" b="1" dirty="0" err="1"/>
              <a:t>gasUsed</a:t>
            </a:r>
            <a:r>
              <a:rPr lang="en-US" sz="2400" b="1" dirty="0"/>
              <a:t>×</a:t>
            </a:r>
            <a:r>
              <a:rPr lang="en-US" sz="2400" dirty="0"/>
              <a:t>(</a:t>
            </a:r>
            <a:r>
              <a:rPr lang="en-US" sz="2400" b="1" dirty="0" err="1"/>
              <a:t>gasPrice</a:t>
            </a:r>
            <a:r>
              <a:rPr lang="en-US" sz="2400" b="1" dirty="0"/>
              <a:t> – </a:t>
            </a:r>
            <a:r>
              <a:rPr lang="en-US" sz="2400" b="1" dirty="0" err="1"/>
              <a:t>baseFee</a:t>
            </a:r>
            <a:r>
              <a:rPr lang="en-US" sz="2400" dirty="0"/>
              <a:t>)  to block producer</a:t>
            </a:r>
          </a:p>
        </p:txBody>
      </p:sp>
      <p:pic>
        <p:nvPicPr>
          <p:cNvPr id="1026" name="Picture 2" descr="Burning Fire, Flame Clipart, Burn It, Orange PNG Transparent Clipart Image  and PSD File for Free Download | Transparent background, Abstract artwork,  Clipart images">
            <a:extLst>
              <a:ext uri="{FF2B5EF4-FFF2-40B4-BE49-F238E27FC236}">
                <a16:creationId xmlns:a16="http://schemas.microsoft.com/office/drawing/2014/main" id="{9DD32BC9-5FA3-754A-A810-ADE4CC59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26" y="3932528"/>
            <a:ext cx="767896" cy="5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7FD16-37A1-1147-897E-063A7B9CAEB9}"/>
              </a:ext>
            </a:extLst>
          </p:cNvPr>
          <p:cNvCxnSpPr/>
          <p:nvPr/>
        </p:nvCxnSpPr>
        <p:spPr>
          <a:xfrm>
            <a:off x="170121" y="2169042"/>
            <a:ext cx="8516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880FBF-75C5-CD44-B418-6A19EA2DD1D6}"/>
              </a:ext>
            </a:extLst>
          </p:cNvPr>
          <p:cNvCxnSpPr/>
          <p:nvPr/>
        </p:nvCxnSpPr>
        <p:spPr>
          <a:xfrm>
            <a:off x="170121" y="3767470"/>
            <a:ext cx="8516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27B8-F74D-D9C5-3EB7-28DB6283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err="1"/>
              <a:t>baseFee</a:t>
            </a:r>
            <a:r>
              <a:rPr lang="en-US" dirty="0"/>
              <a:t> and effect of burn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43FB10-8835-CD96-C683-6113C1771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13093"/>
              </p:ext>
            </p:extLst>
          </p:nvPr>
        </p:nvGraphicFramePr>
        <p:xfrm>
          <a:off x="597736" y="1047578"/>
          <a:ext cx="62680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63">
                  <a:extLst>
                    <a:ext uri="{9D8B030D-6E8A-4147-A177-3AD203B41FA5}">
                      <a16:colId xmlns:a16="http://schemas.microsoft.com/office/drawing/2014/main" val="677212393"/>
                    </a:ext>
                  </a:extLst>
                </a:gridCol>
                <a:gridCol w="2050067">
                  <a:extLst>
                    <a:ext uri="{9D8B030D-6E8A-4147-A177-3AD203B41FA5}">
                      <a16:colId xmlns:a16="http://schemas.microsoft.com/office/drawing/2014/main" val="426049832"/>
                    </a:ext>
                  </a:extLst>
                </a:gridCol>
                <a:gridCol w="1651819">
                  <a:extLst>
                    <a:ext uri="{9D8B030D-6E8A-4147-A177-3AD203B41FA5}">
                      <a16:colId xmlns:a16="http://schemas.microsoft.com/office/drawing/2014/main" val="3792570273"/>
                    </a:ext>
                  </a:extLst>
                </a:gridCol>
                <a:gridCol w="1376515">
                  <a:extLst>
                    <a:ext uri="{9D8B030D-6E8A-4147-A177-3AD203B41FA5}">
                      <a16:colId xmlns:a16="http://schemas.microsoft.com/office/drawing/2014/main" val="1291355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gasUsed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baseFee</a:t>
                      </a:r>
                      <a:r>
                        <a:rPr lang="en-US" dirty="0"/>
                        <a:t> </a:t>
                      </a: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Gwei</a:t>
                      </a:r>
                      <a:r>
                        <a:rPr lang="en-US" sz="16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 burned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15763570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21,486,058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16.92    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6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15763569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14,609,185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8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15763568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25,239,720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2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15763567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29,976,215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13.90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66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15763566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14,926,172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13.91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9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15763565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1,985,580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1366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010A520-EF73-0011-471E-85732FE066A8}"/>
              </a:ext>
            </a:extLst>
          </p:cNvPr>
          <p:cNvGrpSpPr/>
          <p:nvPr/>
        </p:nvGrpSpPr>
        <p:grpSpPr>
          <a:xfrm>
            <a:off x="6202123" y="3643458"/>
            <a:ext cx="2547195" cy="487319"/>
            <a:chOff x="6341805" y="4050891"/>
            <a:chExt cx="2547195" cy="4873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54CAA5-9B79-A15B-432B-6F19EB397580}"/>
                </a:ext>
              </a:extLst>
            </p:cNvPr>
            <p:cNvSpPr txBox="1"/>
            <p:nvPr/>
          </p:nvSpPr>
          <p:spPr>
            <a:xfrm>
              <a:off x="6754761" y="4168878"/>
              <a:ext cx="21342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≈ </a:t>
              </a:r>
              <a:r>
                <a:rPr lang="en-US" sz="1800" dirty="0" err="1">
                  <a:latin typeface="+mn-lt"/>
                </a:rPr>
                <a:t>gasUsed×baseFee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65396F9-FCE1-D244-D18F-2BA89FB54DDE}"/>
                </a:ext>
              </a:extLst>
            </p:cNvPr>
            <p:cNvSpPr/>
            <p:nvPr/>
          </p:nvSpPr>
          <p:spPr>
            <a:xfrm>
              <a:off x="6341805" y="4050891"/>
              <a:ext cx="412955" cy="345541"/>
            </a:xfrm>
            <a:custGeom>
              <a:avLst/>
              <a:gdLst>
                <a:gd name="connsiteX0" fmla="*/ 412955 w 412955"/>
                <a:gd name="connsiteY0" fmla="*/ 334297 h 345541"/>
                <a:gd name="connsiteX1" fmla="*/ 196646 w 412955"/>
                <a:gd name="connsiteY1" fmla="*/ 334297 h 345541"/>
                <a:gd name="connsiteX2" fmla="*/ 137652 w 412955"/>
                <a:gd name="connsiteY2" fmla="*/ 314633 h 345541"/>
                <a:gd name="connsiteX3" fmla="*/ 49162 w 412955"/>
                <a:gd name="connsiteY3" fmla="*/ 245807 h 345541"/>
                <a:gd name="connsiteX4" fmla="*/ 29497 w 412955"/>
                <a:gd name="connsiteY4" fmla="*/ 176981 h 345541"/>
                <a:gd name="connsiteX5" fmla="*/ 19665 w 412955"/>
                <a:gd name="connsiteY5" fmla="*/ 98323 h 345541"/>
                <a:gd name="connsiteX6" fmla="*/ 0 w 412955"/>
                <a:gd name="connsiteY6" fmla="*/ 0 h 34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955" h="345541">
                  <a:moveTo>
                    <a:pt x="412955" y="334297"/>
                  </a:moveTo>
                  <a:cubicBezTo>
                    <a:pt x="315568" y="346470"/>
                    <a:pt x="313794" y="351869"/>
                    <a:pt x="196646" y="334297"/>
                  </a:cubicBezTo>
                  <a:cubicBezTo>
                    <a:pt x="176147" y="331222"/>
                    <a:pt x="137652" y="314633"/>
                    <a:pt x="137652" y="314633"/>
                  </a:cubicBezTo>
                  <a:cubicBezTo>
                    <a:pt x="67088" y="267591"/>
                    <a:pt x="95369" y="292016"/>
                    <a:pt x="49162" y="245807"/>
                  </a:cubicBezTo>
                  <a:cubicBezTo>
                    <a:pt x="41367" y="222425"/>
                    <a:pt x="33613" y="201678"/>
                    <a:pt x="29497" y="176981"/>
                  </a:cubicBezTo>
                  <a:cubicBezTo>
                    <a:pt x="25153" y="150917"/>
                    <a:pt x="24009" y="124387"/>
                    <a:pt x="19665" y="98323"/>
                  </a:cubicBezTo>
                  <a:cubicBezTo>
                    <a:pt x="14170" y="65354"/>
                    <a:pt x="0" y="0"/>
                    <a:pt x="0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5A5E97C-AAF0-C0F3-F93A-8683F081E7B9}"/>
              </a:ext>
            </a:extLst>
          </p:cNvPr>
          <p:cNvSpPr txBox="1"/>
          <p:nvPr/>
        </p:nvSpPr>
        <p:spPr>
          <a:xfrm>
            <a:off x="339213" y="4248764"/>
            <a:ext cx="7974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baseFee</a:t>
            </a:r>
            <a:r>
              <a:rPr lang="en-US" dirty="0">
                <a:latin typeface="+mn-lt"/>
              </a:rPr>
              <a:t> &lt; 16Gwei    ⇒    new issuance &gt; burn   ⇒   ETH inflates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59F79-DD8B-269D-B828-1A9D369BF011}"/>
              </a:ext>
            </a:extLst>
          </p:cNvPr>
          <p:cNvSpPr txBox="1"/>
          <p:nvPr/>
        </p:nvSpPr>
        <p:spPr>
          <a:xfrm>
            <a:off x="339212" y="4643283"/>
            <a:ext cx="805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baseFee</a:t>
            </a:r>
            <a:r>
              <a:rPr lang="en-US" dirty="0">
                <a:latin typeface="+mn-lt"/>
              </a:rPr>
              <a:t> &gt; 16Gwei    ⇒    new issuance &lt; burn   ⇒   ETH deflates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7060-D124-2407-CCB3-6E21A80A7B90}"/>
              </a:ext>
            </a:extLst>
          </p:cNvPr>
          <p:cNvGrpSpPr/>
          <p:nvPr/>
        </p:nvGrpSpPr>
        <p:grpSpPr>
          <a:xfrm>
            <a:off x="3152588" y="2542077"/>
            <a:ext cx="2361718" cy="696154"/>
            <a:chOff x="3152588" y="2542077"/>
            <a:chExt cx="2361718" cy="6961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5D8183-5200-E176-58FF-CCFCB4182FDE}"/>
                </a:ext>
              </a:extLst>
            </p:cNvPr>
            <p:cNvSpPr txBox="1"/>
            <p:nvPr/>
          </p:nvSpPr>
          <p:spPr>
            <a:xfrm>
              <a:off x="3152588" y="2930454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latin typeface="+mn-lt"/>
                </a:rPr>
                <a:t>(&lt;15M)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9CB6D1-E743-7E5B-C2CF-C3A17F54857C}"/>
                </a:ext>
              </a:extLst>
            </p:cNvPr>
            <p:cNvSpPr txBox="1"/>
            <p:nvPr/>
          </p:nvSpPr>
          <p:spPr>
            <a:xfrm>
              <a:off x="5097204" y="2542077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↓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709087-E138-E678-C5C0-6E615C1DB9BB}"/>
              </a:ext>
            </a:extLst>
          </p:cNvPr>
          <p:cNvGrpSpPr/>
          <p:nvPr/>
        </p:nvGrpSpPr>
        <p:grpSpPr>
          <a:xfrm>
            <a:off x="3147673" y="2910790"/>
            <a:ext cx="2351887" cy="686319"/>
            <a:chOff x="3147673" y="2910790"/>
            <a:chExt cx="2351887" cy="6863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9B8FC0-E6A5-6FD8-D43C-86F663D34D94}"/>
                </a:ext>
              </a:extLst>
            </p:cNvPr>
            <p:cNvSpPr txBox="1"/>
            <p:nvPr/>
          </p:nvSpPr>
          <p:spPr>
            <a:xfrm>
              <a:off x="3147673" y="3289332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latin typeface="+mn-lt"/>
                </a:rPr>
                <a:t>(&lt;15M)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B17966-92F2-1CF1-EDA3-3B73D02E4E4B}"/>
                </a:ext>
              </a:extLst>
            </p:cNvPr>
            <p:cNvSpPr txBox="1"/>
            <p:nvPr/>
          </p:nvSpPr>
          <p:spPr>
            <a:xfrm>
              <a:off x="5082458" y="2910790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↓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CBE10E-59DF-AEFF-6474-C095E1E82644}"/>
              </a:ext>
            </a:extLst>
          </p:cNvPr>
          <p:cNvGrpSpPr/>
          <p:nvPr/>
        </p:nvGrpSpPr>
        <p:grpSpPr>
          <a:xfrm>
            <a:off x="3162422" y="1409465"/>
            <a:ext cx="2307640" cy="707887"/>
            <a:chOff x="3162422" y="1409465"/>
            <a:chExt cx="2307640" cy="7078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332565-F708-23A4-205C-607EB80F2C82}"/>
                </a:ext>
              </a:extLst>
            </p:cNvPr>
            <p:cNvSpPr txBox="1"/>
            <p:nvPr/>
          </p:nvSpPr>
          <p:spPr>
            <a:xfrm>
              <a:off x="3162422" y="1809575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latin typeface="+mn-lt"/>
                </a:rPr>
                <a:t>(&lt;15M)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CD1006-DE6D-B444-973D-D39AB4582DF4}"/>
                </a:ext>
              </a:extLst>
            </p:cNvPr>
            <p:cNvSpPr txBox="1"/>
            <p:nvPr/>
          </p:nvSpPr>
          <p:spPr>
            <a:xfrm>
              <a:off x="5052960" y="1409465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↓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9D5DABD-57A3-46EC-06AE-6329224BBBEB}"/>
              </a:ext>
            </a:extLst>
          </p:cNvPr>
          <p:cNvSpPr txBox="1"/>
          <p:nvPr/>
        </p:nvSpPr>
        <p:spPr>
          <a:xfrm>
            <a:off x="3406655" y="3944845"/>
            <a:ext cx="183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beacon chain</a:t>
            </a:r>
          </a:p>
        </p:txBody>
      </p:sp>
    </p:spTree>
    <p:extLst>
      <p:ext uri="{BB962C8B-B14F-4D97-AF65-F5344CB8AC3E}">
        <p14:creationId xmlns:p14="http://schemas.microsoft.com/office/powerpoint/2010/main" val="8839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AAE8-70FB-A945-973E-B19AA0A7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burn ETH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0320-7899-504F-843C-E584FDE5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Recall:</a:t>
            </a:r>
            <a:r>
              <a:rPr lang="en-US" sz="2400" dirty="0"/>
              <a:t>  EIP1559 goals (informal)    </a:t>
            </a:r>
          </a:p>
          <a:p>
            <a:r>
              <a:rPr lang="en-US" sz="2400" dirty="0"/>
              <a:t>users incentivized to bid their true utility for posting Tx,</a:t>
            </a:r>
          </a:p>
          <a:p>
            <a:r>
              <a:rPr lang="en-US" sz="2400" dirty="0"/>
              <a:t>block proposer incentivized to not create fake Tx, and</a:t>
            </a:r>
          </a:p>
          <a:p>
            <a:r>
              <a:rPr lang="en-US" sz="2400" dirty="0"/>
              <a:t>disincentivize off chain agreements.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Suppose no burn  (i.e., </a:t>
            </a:r>
            <a:r>
              <a:rPr lang="en-US" sz="2400" dirty="0" err="1"/>
              <a:t>baseFee</a:t>
            </a:r>
            <a:r>
              <a:rPr lang="en-US" sz="2400" dirty="0"/>
              <a:t> given to block producer):</a:t>
            </a:r>
          </a:p>
          <a:p>
            <a:pPr marL="581025" indent="-581025">
              <a:buNone/>
            </a:pPr>
            <a:r>
              <a:rPr lang="en-US" sz="2400" dirty="0"/>
              <a:t>⟹	in periods of low Tx volume proposer would try to increase volume by offering to refund the </a:t>
            </a:r>
            <a:r>
              <a:rPr lang="en-US" sz="2400" dirty="0" err="1"/>
              <a:t>baseFee</a:t>
            </a:r>
            <a:r>
              <a:rPr lang="en-US" sz="2400" dirty="0"/>
              <a:t> </a:t>
            </a:r>
            <a:r>
              <a:rPr lang="en-US" sz="2400" i="1" dirty="0"/>
              <a:t>off chain </a:t>
            </a:r>
            <a:r>
              <a:rPr lang="en-US" sz="2400" dirty="0"/>
              <a:t>to users.</a:t>
            </a:r>
          </a:p>
        </p:txBody>
      </p:sp>
    </p:spTree>
    <p:extLst>
      <p:ext uri="{BB962C8B-B14F-4D97-AF65-F5344CB8AC3E}">
        <p14:creationId xmlns:p14="http://schemas.microsoft.com/office/powerpoint/2010/main" val="1387752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047D-06AA-0047-BA6D-0704E37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Note: transactions are becoming more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07641-0C07-FD40-9F5E-CFE1006CD6DD}"/>
              </a:ext>
            </a:extLst>
          </p:cNvPr>
          <p:cNvSpPr txBox="1"/>
          <p:nvPr/>
        </p:nvSpPr>
        <p:spPr>
          <a:xfrm>
            <a:off x="958839" y="4324915"/>
            <a:ext cx="755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Gas usage is increasing   ⇒   each Tx takes more instructions to execute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9C2F2-A77B-F44F-B4A0-6858E672E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55" t="2475" r="28835" b="81664"/>
          <a:stretch/>
        </p:blipFill>
        <p:spPr>
          <a:xfrm>
            <a:off x="1843953" y="1452251"/>
            <a:ext cx="5789147" cy="623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02387-0EC7-83A4-62DB-A1CAE171A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99" y="2555187"/>
            <a:ext cx="8508802" cy="14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8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051" y="3333498"/>
            <a:ext cx="715039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  writing Solidity contracts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27C3B0-D28E-8944-9693-000F5208560D}"/>
              </a:ext>
            </a:extLst>
          </p:cNvPr>
          <p:cNvSpPr/>
          <p:nvPr/>
        </p:nvSpPr>
        <p:spPr>
          <a:xfrm>
            <a:off x="1031358" y="3616396"/>
            <a:ext cx="5326912" cy="87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25F85-7F50-2344-BF0F-5D5340D8158D}"/>
              </a:ext>
            </a:extLst>
          </p:cNvPr>
          <p:cNvSpPr/>
          <p:nvPr/>
        </p:nvSpPr>
        <p:spPr>
          <a:xfrm>
            <a:off x="835936" y="1701206"/>
            <a:ext cx="7957189" cy="87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81B2A-4DCA-5C48-B48F-ED360D7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broken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0209-3710-134D-873A-2C057E76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516679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Name.new</a:t>
            </a:r>
            <a:r>
              <a:rPr lang="en-US" sz="2400" dirty="0"/>
              <a:t>()  and  </a:t>
            </a:r>
            <a:r>
              <a:rPr lang="en-US" sz="2400" dirty="0" err="1"/>
              <a:t>Name.upate</a:t>
            </a:r>
            <a:r>
              <a:rPr lang="en-US" sz="2400" dirty="0"/>
              <a:t>()  create a UTXO with </a:t>
            </a:r>
            <a:r>
              <a:rPr lang="en-US" sz="2400" dirty="0" err="1"/>
              <a:t>ScriptPK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OwnerAddr</a:t>
            </a:r>
            <a:r>
              <a:rPr lang="en-US" sz="2400" dirty="0"/>
              <a:t>&gt;  </a:t>
            </a:r>
            <a:r>
              <a:rPr lang="en-US" sz="2400" b="1" dirty="0"/>
              <a:t>EQVERIFY  CHECKSIG  VERIFY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en-US" sz="2400" dirty="0"/>
              <a:t>&lt;DNS&gt;  &lt;DomainName&gt;  &lt;</a:t>
            </a:r>
            <a:r>
              <a:rPr lang="en-US" sz="2400" dirty="0" err="1"/>
              <a:t>IPaddr</a:t>
            </a:r>
            <a:r>
              <a:rPr lang="en-US" sz="2400" dirty="0"/>
              <a:t>&gt;  &lt;1&gt;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only owner can “spend” this UTXO to update domain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Contract</a:t>
            </a:r>
            <a:r>
              <a:rPr lang="en-US" sz="2400" dirty="0"/>
              <a:t>:  (should be enforced by miners)</a:t>
            </a:r>
          </a:p>
          <a:p>
            <a:pPr marL="0" indent="0">
              <a:buNone/>
            </a:pPr>
            <a:r>
              <a:rPr lang="en-US" sz="2400" dirty="0"/>
              <a:t>		if domain </a:t>
            </a:r>
            <a:r>
              <a:rPr lang="en-US" sz="2400" dirty="0" err="1"/>
              <a:t>google.com</a:t>
            </a:r>
            <a:r>
              <a:rPr lang="en-US" sz="2400" dirty="0"/>
              <a:t> is registered, </a:t>
            </a:r>
            <a:br>
              <a:rPr lang="en-US" sz="2400" dirty="0"/>
            </a:br>
            <a:r>
              <a:rPr lang="en-US" sz="2400" dirty="0"/>
              <a:t>		no one else can register that domain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Problem:  this contract cannot be enforced using Bitcoin script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7C6201-2256-F04C-AB96-1F86533F9170}"/>
              </a:ext>
            </a:extLst>
          </p:cNvPr>
          <p:cNvGrpSpPr/>
          <p:nvPr/>
        </p:nvGrpSpPr>
        <p:grpSpPr>
          <a:xfrm>
            <a:off x="7775613" y="2158409"/>
            <a:ext cx="1123834" cy="1659746"/>
            <a:chOff x="7775613" y="2158409"/>
            <a:chExt cx="1123834" cy="16597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A56D4-450B-AF46-9A94-28345B56FF3C}"/>
                </a:ext>
              </a:extLst>
            </p:cNvPr>
            <p:cNvSpPr txBox="1"/>
            <p:nvPr/>
          </p:nvSpPr>
          <p:spPr>
            <a:xfrm>
              <a:off x="7775613" y="3171824"/>
              <a:ext cx="1123834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verify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sig is valid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E8E037-208B-5E47-95B7-30E10B8C62BE}"/>
                </a:ext>
              </a:extLst>
            </p:cNvPr>
            <p:cNvSpPr/>
            <p:nvPr/>
          </p:nvSpPr>
          <p:spPr>
            <a:xfrm>
              <a:off x="8176437" y="2158409"/>
              <a:ext cx="238840" cy="999461"/>
            </a:xfrm>
            <a:custGeom>
              <a:avLst/>
              <a:gdLst>
                <a:gd name="connsiteX0" fmla="*/ 202019 w 238840"/>
                <a:gd name="connsiteY0" fmla="*/ 999461 h 999461"/>
                <a:gd name="connsiteX1" fmla="*/ 223284 w 238840"/>
                <a:gd name="connsiteY1" fmla="*/ 563526 h 999461"/>
                <a:gd name="connsiteX2" fmla="*/ 0 w 238840"/>
                <a:gd name="connsiteY2" fmla="*/ 0 h 9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40" h="999461">
                  <a:moveTo>
                    <a:pt x="202019" y="999461"/>
                  </a:moveTo>
                  <a:cubicBezTo>
                    <a:pt x="229486" y="864782"/>
                    <a:pt x="256954" y="730103"/>
                    <a:pt x="223284" y="563526"/>
                  </a:cubicBezTo>
                  <a:cubicBezTo>
                    <a:pt x="189614" y="396949"/>
                    <a:pt x="94807" y="198474"/>
                    <a:pt x="0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58445B-C5DF-E841-A2D2-6F0A723044A2}"/>
              </a:ext>
            </a:extLst>
          </p:cNvPr>
          <p:cNvGrpSpPr/>
          <p:nvPr/>
        </p:nvGrpSpPr>
        <p:grpSpPr>
          <a:xfrm>
            <a:off x="6889898" y="2307265"/>
            <a:ext cx="2155037" cy="2224196"/>
            <a:chOff x="6889898" y="2307265"/>
            <a:chExt cx="2155037" cy="22241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49A1B6-0CB6-BB47-88DF-4D02F01FF641}"/>
                </a:ext>
              </a:extLst>
            </p:cNvPr>
            <p:cNvSpPr txBox="1"/>
            <p:nvPr/>
          </p:nvSpPr>
          <p:spPr>
            <a:xfrm>
              <a:off x="7775613" y="3885130"/>
              <a:ext cx="1269322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ensure top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of stack is 1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2D487F8-A81C-604D-945C-27EFC996D7F4}"/>
                </a:ext>
              </a:extLst>
            </p:cNvPr>
            <p:cNvSpPr/>
            <p:nvPr/>
          </p:nvSpPr>
          <p:spPr>
            <a:xfrm>
              <a:off x="6889898" y="2307265"/>
              <a:ext cx="2151286" cy="1562986"/>
            </a:xfrm>
            <a:custGeom>
              <a:avLst/>
              <a:gdLst>
                <a:gd name="connsiteX0" fmla="*/ 2105246 w 2151286"/>
                <a:gd name="connsiteY0" fmla="*/ 1562986 h 1562986"/>
                <a:gd name="connsiteX1" fmla="*/ 2105246 w 2151286"/>
                <a:gd name="connsiteY1" fmla="*/ 765544 h 1562986"/>
                <a:gd name="connsiteX2" fmla="*/ 1626781 w 2151286"/>
                <a:gd name="connsiteY2" fmla="*/ 180754 h 1562986"/>
                <a:gd name="connsiteX3" fmla="*/ 0 w 2151286"/>
                <a:gd name="connsiteY3" fmla="*/ 0 h 156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286" h="1562986">
                  <a:moveTo>
                    <a:pt x="2105246" y="1562986"/>
                  </a:moveTo>
                  <a:cubicBezTo>
                    <a:pt x="2145118" y="1279451"/>
                    <a:pt x="2184990" y="995916"/>
                    <a:pt x="2105246" y="765544"/>
                  </a:cubicBezTo>
                  <a:cubicBezTo>
                    <a:pt x="2025502" y="535172"/>
                    <a:pt x="1977655" y="308345"/>
                    <a:pt x="1626781" y="180754"/>
                  </a:cubicBezTo>
                  <a:cubicBezTo>
                    <a:pt x="1275907" y="53163"/>
                    <a:pt x="637953" y="26581"/>
                    <a:pt x="0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1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573A-C248-D146-8944-9FB5A1FD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E255-059A-E74F-B6C5-E10564DD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NameCoin</a:t>
            </a:r>
            <a:r>
              <a:rPr lang="en-US" sz="2400" dirty="0"/>
              <a:t>:   a fork of Bitcoin that implements this contract</a:t>
            </a:r>
          </a:p>
          <a:p>
            <a:pPr marL="0" indent="0">
              <a:buNone/>
            </a:pPr>
            <a:r>
              <a:rPr lang="en-US" sz="2400" dirty="0"/>
              <a:t>	(see also the Ethereum Name Service -- ENS)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we build a blockchain that natively supports generic 	contracts like this?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		⇒  Ethereum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15777-4962-794E-85A9-04B78BF5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86" y="3526759"/>
            <a:ext cx="549349" cy="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B692-C626-2A4B-8D69-C815921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Ethereum:  enables a world of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0BE776-2A44-5946-855C-E06CF87358BB}"/>
              </a:ext>
            </a:extLst>
          </p:cNvPr>
          <p:cNvSpPr txBox="1">
            <a:spLocks/>
          </p:cNvSpPr>
          <p:nvPr/>
        </p:nvSpPr>
        <p:spPr bwMode="auto">
          <a:xfrm>
            <a:off x="2079551" y="4575617"/>
            <a:ext cx="4984898" cy="4684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stateofthedapps.com</a:t>
            </a:r>
            <a:r>
              <a:rPr lang="en-US" sz="2400" dirty="0"/>
              <a:t>,   </a:t>
            </a:r>
            <a:r>
              <a:rPr lang="en-US" sz="2400" dirty="0" err="1"/>
              <a:t>dapp.review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9AA735-C82F-394D-A18B-EB6EB3F4B3AA}"/>
              </a:ext>
            </a:extLst>
          </p:cNvPr>
          <p:cNvGrpSpPr/>
          <p:nvPr/>
        </p:nvGrpSpPr>
        <p:grpSpPr>
          <a:xfrm>
            <a:off x="7941318" y="3534897"/>
            <a:ext cx="1088379" cy="1322096"/>
            <a:chOff x="7941318" y="3643074"/>
            <a:chExt cx="1088379" cy="13220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97E931-261B-A043-98DB-FDE84F24F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284" y="4380970"/>
              <a:ext cx="749300" cy="584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C925C6-B575-AF47-8006-A17AF7F6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318" y="3643074"/>
              <a:ext cx="1088379" cy="932543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F236-201E-144D-B807-969960D4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7114"/>
            <a:ext cx="8229600" cy="356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world of Ethereum Decentralized apps (DAPPs)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New coins:    ERC-20 standard interface</a:t>
            </a:r>
          </a:p>
          <a:p>
            <a:pPr>
              <a:spcBef>
                <a:spcPts val="1200"/>
              </a:spcBef>
            </a:pPr>
            <a:r>
              <a:rPr lang="en-US" sz="2400" b="1" dirty="0" err="1"/>
              <a:t>DeFi</a:t>
            </a:r>
            <a:r>
              <a:rPr lang="en-US" sz="2400" dirty="0"/>
              <a:t>:   exchanges,  lending,  </a:t>
            </a:r>
            <a:r>
              <a:rPr lang="en-US" sz="2400" dirty="0" err="1"/>
              <a:t>stablecoins</a:t>
            </a:r>
            <a:r>
              <a:rPr lang="en-US" sz="2400" dirty="0"/>
              <a:t>,  derivatives, etc.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Insurance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DAOs</a:t>
            </a:r>
            <a:r>
              <a:rPr lang="en-US" sz="2400" dirty="0"/>
              <a:t>:  decentralized organizations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NFTs</a:t>
            </a:r>
            <a:r>
              <a:rPr lang="en-US" sz="2400" dirty="0"/>
              <a:t>:  Managing asset ownership  (ERC-721 interface)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60652B-DD67-2460-56CA-CDA48184F928}"/>
              </a:ext>
            </a:extLst>
          </p:cNvPr>
          <p:cNvCxnSpPr>
            <a:cxnSpLocks/>
          </p:cNvCxnSpPr>
          <p:nvPr/>
        </p:nvCxnSpPr>
        <p:spPr>
          <a:xfrm>
            <a:off x="1091381" y="4119716"/>
            <a:ext cx="0" cy="54077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FA5214-B848-9FB0-9FA2-8534F83C1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126" y="2645642"/>
            <a:ext cx="1209544" cy="623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482DB5-0EE8-F793-AE22-D3E101B22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183" y="2645642"/>
            <a:ext cx="1124446" cy="7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6CD4-5912-7746-A17F-5178758F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as a state transition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B6255-E806-F945-913D-EC429C94550A}"/>
              </a:ext>
            </a:extLst>
          </p:cNvPr>
          <p:cNvSpPr/>
          <p:nvPr/>
        </p:nvSpPr>
        <p:spPr>
          <a:xfrm>
            <a:off x="1562986" y="1562983"/>
            <a:ext cx="1456662" cy="1137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UTXO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UTXO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800" b="1" baseline="-25000" dirty="0">
                <a:solidFill>
                  <a:schemeClr val="tx1"/>
                </a:solidFill>
              </a:rPr>
              <a:t>⋮</a:t>
            </a:r>
            <a:endParaRPr lang="en-US" sz="2000" b="1" baseline="-25000" dirty="0">
              <a:solidFill>
                <a:schemeClr val="tx1"/>
              </a:solidFill>
            </a:endParaRPr>
          </a:p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C6FCD-E9DD-124C-B434-27B1DB761A5B}"/>
              </a:ext>
            </a:extLst>
          </p:cNvPr>
          <p:cNvSpPr txBox="1"/>
          <p:nvPr/>
        </p:nvSpPr>
        <p:spPr>
          <a:xfrm>
            <a:off x="1434278" y="1101317"/>
            <a:ext cx="158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93EB66-B9CD-B943-9BC8-B8E87EE9A3F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6688" y="2130960"/>
            <a:ext cx="946298" cy="6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3C1AAA-9EF1-3041-9BC2-14209164F659}"/>
              </a:ext>
            </a:extLst>
          </p:cNvPr>
          <p:cNvSpPr txBox="1"/>
          <p:nvPr/>
        </p:nvSpPr>
        <p:spPr>
          <a:xfrm>
            <a:off x="112499" y="183187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583BD0-6D0C-E94B-B283-6DC63AEA9167}"/>
              </a:ext>
            </a:extLst>
          </p:cNvPr>
          <p:cNvGrpSpPr/>
          <p:nvPr/>
        </p:nvGrpSpPr>
        <p:grpSpPr>
          <a:xfrm>
            <a:off x="4774529" y="1101317"/>
            <a:ext cx="3470467" cy="1599001"/>
            <a:chOff x="4774529" y="1218278"/>
            <a:chExt cx="3470467" cy="1599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EB33DC-D2F9-F745-86BA-5EF0CF6FFB29}"/>
                </a:ext>
              </a:extLst>
            </p:cNvPr>
            <p:cNvSpPr/>
            <p:nvPr/>
          </p:nvSpPr>
          <p:spPr>
            <a:xfrm>
              <a:off x="5374198" y="1666221"/>
              <a:ext cx="1456663" cy="11510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UTXO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UTXO</a:t>
              </a:r>
              <a:r>
                <a:rPr lang="en-US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/>
              <a:r>
                <a:rPr lang="en-US" sz="2800" b="1" baseline="-25000" dirty="0">
                  <a:solidFill>
                    <a:schemeClr val="tx1"/>
                  </a:solidFill>
                </a:rPr>
                <a:t>⋮</a:t>
              </a:r>
              <a:endParaRPr lang="en-US" sz="2000" b="1" baseline="-25000" dirty="0">
                <a:solidFill>
                  <a:schemeClr val="tx1"/>
                </a:solidFill>
              </a:endParaRPr>
            </a:p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7F6C0B-85FB-0D4F-9D63-3FB1A9DA3948}"/>
                </a:ext>
              </a:extLst>
            </p:cNvPr>
            <p:cNvSpPr txBox="1"/>
            <p:nvPr/>
          </p:nvSpPr>
          <p:spPr>
            <a:xfrm>
              <a:off x="4774529" y="1218278"/>
              <a:ext cx="269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world state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FD37DD-7B4C-6342-B16F-9FFCE0EC17D1}"/>
                </a:ext>
              </a:extLst>
            </p:cNvPr>
            <p:cNvCxnSpPr>
              <a:cxnSpLocks/>
            </p:cNvCxnSpPr>
            <p:nvPr/>
          </p:nvCxnSpPr>
          <p:spPr>
            <a:xfrm>
              <a:off x="6830861" y="2247921"/>
              <a:ext cx="9462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3AF611-6B5B-F641-B902-75C865EA6C69}"/>
                </a:ext>
              </a:extLst>
            </p:cNvPr>
            <p:cNvSpPr txBox="1"/>
            <p:nvPr/>
          </p:nvSpPr>
          <p:spPr>
            <a:xfrm>
              <a:off x="7847130" y="195946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679319-3B22-8840-B836-291BA6473199}"/>
              </a:ext>
            </a:extLst>
          </p:cNvPr>
          <p:cNvGrpSpPr/>
          <p:nvPr/>
        </p:nvGrpSpPr>
        <p:grpSpPr>
          <a:xfrm>
            <a:off x="3105824" y="1718005"/>
            <a:ext cx="2225417" cy="933112"/>
            <a:chOff x="3105824" y="1834966"/>
            <a:chExt cx="2225417" cy="93311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10875-4E26-E747-ACC8-1C8C82E53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356" y="2282910"/>
              <a:ext cx="2125391" cy="137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74BB03-3653-534F-AAE8-FD33B8C016B4}"/>
                </a:ext>
              </a:extLst>
            </p:cNvPr>
            <p:cNvSpPr txBox="1"/>
            <p:nvPr/>
          </p:nvSpPr>
          <p:spPr>
            <a:xfrm>
              <a:off x="3728507" y="1834966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042102-20F2-314A-B503-2A5CA65AA0BD}"/>
                </a:ext>
              </a:extLst>
            </p:cNvPr>
            <p:cNvSpPr txBox="1"/>
            <p:nvPr/>
          </p:nvSpPr>
          <p:spPr>
            <a:xfrm>
              <a:off x="3105824" y="2367968"/>
              <a:ext cx="222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Tx: UTXO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⇾ UTXO</a:t>
              </a:r>
              <a:r>
                <a:rPr lang="en-US" sz="2000" baseline="-25000" dirty="0">
                  <a:latin typeface="+mn-lt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A89668-19A1-3148-85D7-E3C5DF4AC362}"/>
              </a:ext>
            </a:extLst>
          </p:cNvPr>
          <p:cNvGrpSpPr/>
          <p:nvPr/>
        </p:nvGrpSpPr>
        <p:grpSpPr>
          <a:xfrm>
            <a:off x="616688" y="3322676"/>
            <a:ext cx="7263142" cy="1516923"/>
            <a:chOff x="616688" y="3322676"/>
            <a:chExt cx="7263142" cy="15169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150509-B574-414F-A6F1-4A0137C07FBE}"/>
                </a:ext>
              </a:extLst>
            </p:cNvPr>
            <p:cNvSpPr txBox="1"/>
            <p:nvPr/>
          </p:nvSpPr>
          <p:spPr>
            <a:xfrm>
              <a:off x="2746360" y="3335966"/>
              <a:ext cx="2812565" cy="46166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   </a:t>
              </a:r>
              <a:r>
                <a:rPr lang="en-US" dirty="0" err="1">
                  <a:latin typeface="+mn-lt"/>
                </a:rPr>
                <a:t>F</a:t>
              </a:r>
              <a:r>
                <a:rPr lang="en-US" baseline="-25000" dirty="0" err="1">
                  <a:latin typeface="+mn-lt"/>
                </a:rPr>
                <a:t>bitcoin</a:t>
              </a:r>
              <a:r>
                <a:rPr lang="en-US" dirty="0">
                  <a:latin typeface="+mn-lt"/>
                </a:rPr>
                <a:t> :  S × I ⇾ S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5E4279-2ACF-2345-91D3-6CFE4B5C3B37}"/>
                </a:ext>
              </a:extLst>
            </p:cNvPr>
            <p:cNvSpPr txBox="1"/>
            <p:nvPr/>
          </p:nvSpPr>
          <p:spPr>
            <a:xfrm>
              <a:off x="616688" y="4008602"/>
              <a:ext cx="72631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S:  set of all possible world states,       s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 ∈ S genesis state</a:t>
              </a:r>
            </a:p>
            <a:p>
              <a:pPr algn="l"/>
              <a:r>
                <a:rPr lang="en-US" dirty="0">
                  <a:latin typeface="+mn-lt"/>
                </a:rPr>
                <a:t>I:   set of all possible inputs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AE3AEE-2815-9C45-8338-82804A9B4098}"/>
                </a:ext>
              </a:extLst>
            </p:cNvPr>
            <p:cNvSpPr txBox="1"/>
            <p:nvPr/>
          </p:nvSpPr>
          <p:spPr>
            <a:xfrm>
              <a:off x="616688" y="3322676"/>
              <a:ext cx="1806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Bitcoin rules: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550A-6EB1-E14B-B7F6-6D9F1C62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as a state transition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7F7D-23A5-1A47-9C19-B7F0D9FB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23094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Much richer state transition functions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		⇒   one transition executes an entire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91AA0-24BE-E11C-2429-0BFC4D8B7D92}"/>
              </a:ext>
            </a:extLst>
          </p:cNvPr>
          <p:cNvSpPr/>
          <p:nvPr/>
        </p:nvSpPr>
        <p:spPr>
          <a:xfrm>
            <a:off x="1562986" y="3620400"/>
            <a:ext cx="1456662" cy="1137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470CC-EB9C-A930-3DA9-42F79B3A7BE9}"/>
              </a:ext>
            </a:extLst>
          </p:cNvPr>
          <p:cNvSpPr txBox="1"/>
          <p:nvPr/>
        </p:nvSpPr>
        <p:spPr>
          <a:xfrm>
            <a:off x="1485023" y="2801105"/>
            <a:ext cx="1585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Ethereum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world state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B6A4B2-7495-6DE0-006B-97E932C9908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16688" y="4188377"/>
            <a:ext cx="946298" cy="6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CF2ED2-416C-8BF5-35EF-AF76648D0DB4}"/>
              </a:ext>
            </a:extLst>
          </p:cNvPr>
          <p:cNvSpPr txBox="1"/>
          <p:nvPr/>
        </p:nvSpPr>
        <p:spPr>
          <a:xfrm>
            <a:off x="112499" y="388929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532E3-A18A-1CF0-F171-BF8739380C8F}"/>
              </a:ext>
            </a:extLst>
          </p:cNvPr>
          <p:cNvGrpSpPr/>
          <p:nvPr/>
        </p:nvGrpSpPr>
        <p:grpSpPr>
          <a:xfrm>
            <a:off x="4774529" y="2830116"/>
            <a:ext cx="3470467" cy="1927619"/>
            <a:chOff x="4774529" y="889660"/>
            <a:chExt cx="3470467" cy="19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D1BF4-A06E-5D93-4C9C-E5FEFE4775F0}"/>
                </a:ext>
              </a:extLst>
            </p:cNvPr>
            <p:cNvSpPr/>
            <p:nvPr/>
          </p:nvSpPr>
          <p:spPr>
            <a:xfrm>
              <a:off x="5374198" y="1666221"/>
              <a:ext cx="1456663" cy="11510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CFE440-EB2A-BD9E-FF8A-22638429DA8F}"/>
                </a:ext>
              </a:extLst>
            </p:cNvPr>
            <p:cNvSpPr txBox="1"/>
            <p:nvPr/>
          </p:nvSpPr>
          <p:spPr>
            <a:xfrm>
              <a:off x="4774529" y="889660"/>
              <a:ext cx="25977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updated Ethereum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world state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C1AF33-D3A2-FACB-71C4-C431F5594030}"/>
                </a:ext>
              </a:extLst>
            </p:cNvPr>
            <p:cNvCxnSpPr>
              <a:cxnSpLocks/>
            </p:cNvCxnSpPr>
            <p:nvPr/>
          </p:nvCxnSpPr>
          <p:spPr>
            <a:xfrm>
              <a:off x="6830861" y="2247921"/>
              <a:ext cx="9462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931FB-AF56-72E3-88AE-0096F514BDA6}"/>
                </a:ext>
              </a:extLst>
            </p:cNvPr>
            <p:cNvSpPr txBox="1"/>
            <p:nvPr/>
          </p:nvSpPr>
          <p:spPr>
            <a:xfrm>
              <a:off x="7847130" y="195946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EE2350-C088-20C8-F69A-6BAEFAF43943}"/>
              </a:ext>
            </a:extLst>
          </p:cNvPr>
          <p:cNvGrpSpPr/>
          <p:nvPr/>
        </p:nvGrpSpPr>
        <p:grpSpPr>
          <a:xfrm>
            <a:off x="3119780" y="3775422"/>
            <a:ext cx="2125391" cy="933112"/>
            <a:chOff x="3148356" y="1834966"/>
            <a:chExt cx="2125391" cy="93311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C467430-DE83-B889-43FB-BC0216D8A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356" y="2282910"/>
              <a:ext cx="2125391" cy="137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AA0CEA-199C-99AF-B729-FEEDBB213809}"/>
                </a:ext>
              </a:extLst>
            </p:cNvPr>
            <p:cNvSpPr txBox="1"/>
            <p:nvPr/>
          </p:nvSpPr>
          <p:spPr>
            <a:xfrm>
              <a:off x="3728507" y="1834966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3BAD09-91CF-F050-A715-C604AE23BE44}"/>
                </a:ext>
              </a:extLst>
            </p:cNvPr>
            <p:cNvSpPr txBox="1"/>
            <p:nvPr/>
          </p:nvSpPr>
          <p:spPr>
            <a:xfrm>
              <a:off x="3905928" y="2367968"/>
              <a:ext cx="409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</a:t>
              </a:r>
              <a:endParaRPr lang="en-US" sz="2000" baseline="-25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42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94219</TotalTime>
  <Words>3406</Words>
  <Application>Microsoft Macintosh PowerPoint</Application>
  <PresentationFormat>On-screen Show (16:9)</PresentationFormat>
  <Paragraphs>465</Paragraphs>
  <Slides>45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Courier</vt:lpstr>
      <vt:lpstr>Office Theme</vt:lpstr>
      <vt:lpstr>Ethereum: mechanics</vt:lpstr>
      <vt:lpstr>Consensus:  quick summary</vt:lpstr>
      <vt:lpstr>New topic:   limitations of Bitcoin</vt:lpstr>
      <vt:lpstr>An example:   DNS</vt:lpstr>
      <vt:lpstr>A broken implementation</vt:lpstr>
      <vt:lpstr>What to do?</vt:lpstr>
      <vt:lpstr>Ethereum:  enables a world of applications</vt:lpstr>
      <vt:lpstr>Bitcoin as a state transition system</vt:lpstr>
      <vt:lpstr>Ethereum as a state transition system</vt:lpstr>
      <vt:lpstr>Running a program on a blockchain (DAPP)</vt:lpstr>
      <vt:lpstr>The Ethereum system</vt:lpstr>
      <vt:lpstr>A bit about the beacon chain  (Eth2 consensus layer)</vt:lpstr>
      <vt:lpstr>The economics of staking</vt:lpstr>
      <vt:lpstr>The Ethereum system</vt:lpstr>
      <vt:lpstr>The Ethereum Compute Layer: The EVM</vt:lpstr>
      <vt:lpstr>Ethereum compute layer:  the EVM</vt:lpstr>
      <vt:lpstr>Data associated with an account</vt:lpstr>
      <vt:lpstr>Account state:  persistent storage</vt:lpstr>
      <vt:lpstr>State transitions:  Tx and messages</vt:lpstr>
      <vt:lpstr>State transitions:  Tx and messages</vt:lpstr>
      <vt:lpstr>Example  (block  #10993504)</vt:lpstr>
      <vt:lpstr>Messages:  virtual Tx initiated by a contract</vt:lpstr>
      <vt:lpstr>Example Tx</vt:lpstr>
      <vt:lpstr>An Ethereum Block</vt:lpstr>
      <vt:lpstr>Block header data  (simplified)</vt:lpstr>
      <vt:lpstr>The Ethereum blockchain: abstractly</vt:lpstr>
      <vt:lpstr>Amount of memory to run a node</vt:lpstr>
      <vt:lpstr>An example contract:    NameCoin</vt:lpstr>
      <vt:lpstr>An example contract:    NameCoin</vt:lpstr>
      <vt:lpstr>An example contract:    NameCoin</vt:lpstr>
      <vt:lpstr>An example contract:    NameCoin</vt:lpstr>
      <vt:lpstr>EVM mechanics:  execution environment</vt:lpstr>
      <vt:lpstr>The EVM</vt:lpstr>
      <vt:lpstr>Every instruction costs gas, examples:</vt:lpstr>
      <vt:lpstr>Gas calculation</vt:lpstr>
      <vt:lpstr>Gas prices spike during congestion</vt:lpstr>
      <vt:lpstr>Gas calculation:  EIP1559      (since 8/2021)</vt:lpstr>
      <vt:lpstr>Gas calculation:  EIP1559</vt:lpstr>
      <vt:lpstr>Gas calculation</vt:lpstr>
      <vt:lpstr>Gas calculation (informal)</vt:lpstr>
      <vt:lpstr>Gas calculation</vt:lpstr>
      <vt:lpstr>Example baseFee and effect of burn</vt:lpstr>
      <vt:lpstr>Why burn ETH ???</vt:lpstr>
      <vt:lpstr>Note: transactions are becoming more complex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1459</cp:revision>
  <cp:lastPrinted>2015-09-20T23:02:57Z</cp:lastPrinted>
  <dcterms:created xsi:type="dcterms:W3CDTF">2010-10-17T19:58:05Z</dcterms:created>
  <dcterms:modified xsi:type="dcterms:W3CDTF">2023-10-22T19:50:47Z</dcterms:modified>
</cp:coreProperties>
</file>