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1352" r:id="rId2"/>
    <p:sldId id="1810" r:id="rId3"/>
    <p:sldId id="1811" r:id="rId4"/>
    <p:sldId id="1812" r:id="rId5"/>
    <p:sldId id="1772" r:id="rId6"/>
    <p:sldId id="1774" r:id="rId7"/>
    <p:sldId id="1807" r:id="rId8"/>
    <p:sldId id="1808" r:id="rId9"/>
    <p:sldId id="1778" r:id="rId10"/>
    <p:sldId id="1782" r:id="rId11"/>
    <p:sldId id="1821" r:id="rId12"/>
    <p:sldId id="1779" r:id="rId13"/>
    <p:sldId id="1806" r:id="rId14"/>
    <p:sldId id="1786" r:id="rId15"/>
    <p:sldId id="1780" r:id="rId16"/>
    <p:sldId id="1788" r:id="rId17"/>
    <p:sldId id="1789" r:id="rId18"/>
    <p:sldId id="1790" r:id="rId19"/>
    <p:sldId id="1804" r:id="rId20"/>
    <p:sldId id="1813" r:id="rId21"/>
    <p:sldId id="1787" r:id="rId22"/>
    <p:sldId id="1791" r:id="rId23"/>
    <p:sldId id="1816" r:id="rId24"/>
    <p:sldId id="1792" r:id="rId25"/>
    <p:sldId id="1523" r:id="rId26"/>
    <p:sldId id="1817" r:id="rId27"/>
    <p:sldId id="1797" r:id="rId28"/>
    <p:sldId id="1796" r:id="rId29"/>
    <p:sldId id="1798" r:id="rId30"/>
    <p:sldId id="1818" r:id="rId31"/>
    <p:sldId id="1819" r:id="rId32"/>
    <p:sldId id="1799" r:id="rId33"/>
    <p:sldId id="1800" r:id="rId34"/>
    <p:sldId id="1820" r:id="rId35"/>
    <p:sldId id="1822" r:id="rId36"/>
    <p:sldId id="1814" r:id="rId37"/>
    <p:sldId id="1801" r:id="rId38"/>
    <p:sldId id="1802" r:id="rId39"/>
    <p:sldId id="1803" r:id="rId40"/>
    <p:sldId id="1815" r:id="rId41"/>
    <p:sldId id="1633" r:id="rId4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208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www.blockchain.com</a:t>
            </a:r>
            <a:r>
              <a:rPr lang="en-US" dirty="0"/>
              <a:t>/explorer/charts/transactions-per-second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can pay Bob by finding a path through the network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2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bitcoinvisuals.com</a:t>
            </a:r>
            <a:r>
              <a:rPr lang="en-US" dirty="0"/>
              <a:t>/lightning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blockchair.com</a:t>
            </a:r>
            <a:r>
              <a:rPr lang="en-US" dirty="0"/>
              <a:t>/</a:t>
            </a:r>
            <a:r>
              <a:rPr lang="en-US" dirty="0" err="1"/>
              <a:t>ethereum</a:t>
            </a:r>
            <a:r>
              <a:rPr lang="en-US" dirty="0"/>
              <a:t>/charts/transactions-per-second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8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Close() can only be called by recipient; otherwise Alice could close channel in an earlier state.  If amount is signed by sender then the channel is closed.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Relative </a:t>
            </a:r>
            <a:r>
              <a:rPr lang="en-US" sz="1200" dirty="0" err="1"/>
              <a:t>timelocks</a:t>
            </a:r>
            <a:r>
              <a:rPr lang="en-US" sz="1200" dirty="0"/>
              <a:t> were introduced to Bitcoin in BIP 112.   CLTV:  check </a:t>
            </a:r>
            <a:r>
              <a:rPr lang="en-US" sz="1200" dirty="0" err="1"/>
              <a:t>locktime</a:t>
            </a:r>
            <a:r>
              <a:rPr lang="en-US" sz="1200" dirty="0"/>
              <a:t> verify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1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can post Tx1 and then wait 7 days and get her funds back.     Same with Bob.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can post Tx3 and wait 7 days to get 6 BTC.    However, if she posts Tx1 then Bob will use x to immediately steal the entire UTXO.   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9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Bob has to constantly monitor blockchain to see if Alice posts a stale state.   In practice this is done by the watchtower.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C claim on chain, then r becomes public and B can claim his 1.01 BTC.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4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11/27/23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10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9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2" y="1486330"/>
            <a:ext cx="8823178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000" dirty="0"/>
              <a:t>Scaling the blockchain part I: </a:t>
            </a:r>
            <a:br>
              <a:rPr lang="en-US" sz="4000" dirty="0"/>
            </a:br>
            <a:r>
              <a:rPr lang="en-US" sz="4000" dirty="0"/>
              <a:t>Payment Channels and State Channels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790215" y="38101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F7DE-53A2-E046-A7DF-35DAF2DB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Unidirectional Payment Channel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6CF1D-7339-E14B-BDA0-CC5C72C4E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45" y="1774718"/>
            <a:ext cx="584280" cy="8643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4ED138-1BB7-7D06-F7CB-CA2E2A86740F}"/>
              </a:ext>
            </a:extLst>
          </p:cNvPr>
          <p:cNvGrpSpPr/>
          <p:nvPr/>
        </p:nvGrpSpPr>
        <p:grpSpPr>
          <a:xfrm>
            <a:off x="1028326" y="2361325"/>
            <a:ext cx="5666524" cy="743565"/>
            <a:chOff x="1028326" y="2361325"/>
            <a:chExt cx="5666524" cy="7435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704FA5-5C7A-F542-ABE8-653B4633ADD2}"/>
                </a:ext>
              </a:extLst>
            </p:cNvPr>
            <p:cNvSpPr txBox="1"/>
            <p:nvPr/>
          </p:nvSpPr>
          <p:spPr>
            <a:xfrm>
              <a:off x="1028326" y="2397004"/>
              <a:ext cx="5666524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Tx1: send 0.99 to Alice / 0.01 to Bob from Contract A</a:t>
              </a:r>
            </a:p>
            <a:p>
              <a:pPr algn="l"/>
              <a:r>
                <a:rPr lang="en-US" sz="2000" dirty="0">
                  <a:latin typeface="Bradley Hand" pitchFamily="2" charset="77"/>
                </a:rPr>
                <a:t>signed by Alice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B986E6-9C37-7243-B4AD-DD015AD030FD}"/>
                </a:ext>
              </a:extLst>
            </p:cNvPr>
            <p:cNvCxnSpPr>
              <a:cxnSpLocks/>
            </p:cNvCxnSpPr>
            <p:nvPr/>
          </p:nvCxnSpPr>
          <p:spPr>
            <a:xfrm>
              <a:off x="1317802" y="2361325"/>
              <a:ext cx="5167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6737648-BECA-6B4B-BBC9-FF73708DB370}"/>
              </a:ext>
            </a:extLst>
          </p:cNvPr>
          <p:cNvSpPr txBox="1"/>
          <p:nvPr/>
        </p:nvSpPr>
        <p:spPr>
          <a:xfrm>
            <a:off x="5394239" y="1250429"/>
            <a:ext cx="374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 does not post on chain</a:t>
            </a:r>
          </a:p>
        </p:txBody>
      </p:sp>
      <p:sp>
        <p:nvSpPr>
          <p:cNvPr id="22" name="Process 21">
            <a:extLst>
              <a:ext uri="{FF2B5EF4-FFF2-40B4-BE49-F238E27FC236}">
                <a16:creationId xmlns:a16="http://schemas.microsoft.com/office/drawing/2014/main" id="{ADB24CAD-754E-B24B-8C67-A038E56330CC}"/>
              </a:ext>
            </a:extLst>
          </p:cNvPr>
          <p:cNvSpPr/>
          <p:nvPr/>
        </p:nvSpPr>
        <p:spPr>
          <a:xfrm>
            <a:off x="1278194" y="1066339"/>
            <a:ext cx="2471570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 A:</a:t>
            </a:r>
          </a:p>
          <a:p>
            <a:pPr algn="ctr"/>
            <a:r>
              <a:rPr lang="en-US" dirty="0"/>
              <a:t>1 ETH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1B5EE-C33B-874D-AA9C-43458FEE8616}"/>
              </a:ext>
            </a:extLst>
          </p:cNvPr>
          <p:cNvSpPr txBox="1"/>
          <p:nvPr/>
        </p:nvSpPr>
        <p:spPr>
          <a:xfrm>
            <a:off x="1028325" y="3105428"/>
            <a:ext cx="56665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Tx2: send 0.98 to Alice / 0.02 to Bob from </a:t>
            </a:r>
            <a:r>
              <a:rPr lang="en-US" sz="2000" dirty="0"/>
              <a:t>Contract</a:t>
            </a:r>
            <a:r>
              <a:rPr lang="en-US" sz="2000" dirty="0">
                <a:latin typeface="+mn-lt"/>
              </a:rPr>
              <a:t> A</a:t>
            </a:r>
          </a:p>
          <a:p>
            <a:pPr algn="l"/>
            <a:r>
              <a:rPr lang="en-US" sz="2000" dirty="0">
                <a:latin typeface="Bradley Hand" pitchFamily="2" charset="77"/>
              </a:rPr>
              <a:t>signed by Alice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652880-D41E-8C48-B7CD-5F7C550D2835}"/>
              </a:ext>
            </a:extLst>
          </p:cNvPr>
          <p:cNvSpPr txBox="1"/>
          <p:nvPr/>
        </p:nvSpPr>
        <p:spPr>
          <a:xfrm>
            <a:off x="1028325" y="3817077"/>
            <a:ext cx="566652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Tx3: send 0.97 to Alice / 0.03 to Bob from </a:t>
            </a:r>
            <a:r>
              <a:rPr lang="en-US" sz="2000" dirty="0"/>
              <a:t>Contract</a:t>
            </a:r>
            <a:r>
              <a:rPr lang="en-US" sz="2000" dirty="0">
                <a:latin typeface="+mn-lt"/>
              </a:rPr>
              <a:t> A</a:t>
            </a:r>
          </a:p>
          <a:p>
            <a:pPr algn="l"/>
            <a:r>
              <a:rPr lang="en-US" sz="2000" dirty="0">
                <a:latin typeface="Bradley Hand" pitchFamily="2" charset="77"/>
              </a:rPr>
              <a:t>signed by Alice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3CCB3-AAB6-8844-93F6-FAB9F71879F4}"/>
              </a:ext>
            </a:extLst>
          </p:cNvPr>
          <p:cNvSpPr txBox="1"/>
          <p:nvPr/>
        </p:nvSpPr>
        <p:spPr>
          <a:xfrm>
            <a:off x="7211968" y="1812031"/>
            <a:ext cx="1874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Post Tx3 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Blockchain</a:t>
            </a:r>
          </a:p>
          <a:p>
            <a:pPr algn="l"/>
            <a:r>
              <a:rPr lang="en-US" sz="2000" dirty="0">
                <a:latin typeface="+mn-lt"/>
              </a:rPr>
              <a:t>(close channel)</a:t>
            </a:r>
          </a:p>
        </p:txBody>
      </p:sp>
      <p:sp>
        <p:nvSpPr>
          <p:cNvPr id="3" name="Process 2">
            <a:extLst>
              <a:ext uri="{FF2B5EF4-FFF2-40B4-BE49-F238E27FC236}">
                <a16:creationId xmlns:a16="http://schemas.microsoft.com/office/drawing/2014/main" id="{F4842EE1-54D0-281F-DF3A-77C6B9761A7D}"/>
              </a:ext>
            </a:extLst>
          </p:cNvPr>
          <p:cNvSpPr/>
          <p:nvPr/>
        </p:nvSpPr>
        <p:spPr>
          <a:xfrm>
            <a:off x="3247050" y="4223139"/>
            <a:ext cx="5439750" cy="7747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Problem:  Alice could post Tx1 before Bob even though she bought three coffees.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26D8F-B3C9-6D45-B00F-268921BC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067" y="1774718"/>
            <a:ext cx="473557" cy="8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F5613-5191-C82B-F763-A3AFFD52FED2}"/>
              </a:ext>
            </a:extLst>
          </p:cNvPr>
          <p:cNvSpPr txBox="1"/>
          <p:nvPr/>
        </p:nvSpPr>
        <p:spPr>
          <a:xfrm>
            <a:off x="148558" y="1077571"/>
            <a:ext cx="1170513" cy="626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+mn-lt"/>
              </a:rPr>
              <a:t>Alice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creates:</a:t>
            </a:r>
          </a:p>
        </p:txBody>
      </p:sp>
    </p:spTree>
    <p:extLst>
      <p:ext uri="{BB962C8B-B14F-4D97-AF65-F5344CB8AC3E}">
        <p14:creationId xmlns:p14="http://schemas.microsoft.com/office/powerpoint/2010/main" val="30202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1" animBg="1"/>
      <p:bldP spid="26" grpId="1" animBg="1"/>
      <p:bldP spid="2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F7DE-53A2-E046-A7DF-35DAF2DB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solution?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6CF1D-7339-E14B-BDA0-CC5C72C4E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45" y="1774718"/>
            <a:ext cx="584280" cy="8643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4ED138-1BB7-7D06-F7CB-CA2E2A86740F}"/>
              </a:ext>
            </a:extLst>
          </p:cNvPr>
          <p:cNvGrpSpPr/>
          <p:nvPr/>
        </p:nvGrpSpPr>
        <p:grpSpPr>
          <a:xfrm>
            <a:off x="1028326" y="2361325"/>
            <a:ext cx="5666524" cy="743565"/>
            <a:chOff x="1028326" y="2361325"/>
            <a:chExt cx="5666524" cy="7435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704FA5-5C7A-F542-ABE8-653B4633ADD2}"/>
                </a:ext>
              </a:extLst>
            </p:cNvPr>
            <p:cNvSpPr txBox="1"/>
            <p:nvPr/>
          </p:nvSpPr>
          <p:spPr>
            <a:xfrm>
              <a:off x="1028326" y="2397004"/>
              <a:ext cx="5666524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Tx1: send 0.99 to Alice / 0.01 to Bob from Contract A</a:t>
              </a:r>
            </a:p>
            <a:p>
              <a:pPr algn="l"/>
              <a:r>
                <a:rPr lang="en-US" sz="2000" dirty="0">
                  <a:latin typeface="Bradley Hand" pitchFamily="2" charset="77"/>
                </a:rPr>
                <a:t>signed by Alice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0B986E6-9C37-7243-B4AD-DD015AD030FD}"/>
                </a:ext>
              </a:extLst>
            </p:cNvPr>
            <p:cNvCxnSpPr>
              <a:cxnSpLocks/>
            </p:cNvCxnSpPr>
            <p:nvPr/>
          </p:nvCxnSpPr>
          <p:spPr>
            <a:xfrm>
              <a:off x="1317802" y="2361325"/>
              <a:ext cx="5167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rocess 21">
            <a:extLst>
              <a:ext uri="{FF2B5EF4-FFF2-40B4-BE49-F238E27FC236}">
                <a16:creationId xmlns:a16="http://schemas.microsoft.com/office/drawing/2014/main" id="{ADB24CAD-754E-B24B-8C67-A038E56330CC}"/>
              </a:ext>
            </a:extLst>
          </p:cNvPr>
          <p:cNvSpPr/>
          <p:nvPr/>
        </p:nvSpPr>
        <p:spPr>
          <a:xfrm>
            <a:off x="1278194" y="1066339"/>
            <a:ext cx="2471570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Contract A:</a:t>
            </a:r>
          </a:p>
          <a:p>
            <a:pPr algn="ctr"/>
            <a:r>
              <a:rPr lang="en-US" dirty="0"/>
              <a:t>1 ETH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1B5EE-C33B-874D-AA9C-43458FEE8616}"/>
              </a:ext>
            </a:extLst>
          </p:cNvPr>
          <p:cNvSpPr txBox="1"/>
          <p:nvPr/>
        </p:nvSpPr>
        <p:spPr>
          <a:xfrm>
            <a:off x="1028325" y="3105428"/>
            <a:ext cx="56665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Tx2: send 0.98 to Alice / 0.02 to Bob from </a:t>
            </a:r>
            <a:r>
              <a:rPr lang="en-US" sz="2000" dirty="0"/>
              <a:t>Contract</a:t>
            </a:r>
            <a:r>
              <a:rPr lang="en-US" sz="2000" dirty="0">
                <a:latin typeface="+mn-lt"/>
              </a:rPr>
              <a:t> A</a:t>
            </a:r>
          </a:p>
          <a:p>
            <a:pPr algn="l"/>
            <a:r>
              <a:rPr lang="en-US" sz="2000" dirty="0">
                <a:latin typeface="Bradley Hand" pitchFamily="2" charset="77"/>
              </a:rPr>
              <a:t>signed by Alice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652880-D41E-8C48-B7CD-5F7C550D2835}"/>
              </a:ext>
            </a:extLst>
          </p:cNvPr>
          <p:cNvSpPr txBox="1"/>
          <p:nvPr/>
        </p:nvSpPr>
        <p:spPr>
          <a:xfrm>
            <a:off x="1028325" y="3817077"/>
            <a:ext cx="566652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Tx3: send 0.97 to Alice / 0.03 to Bob from </a:t>
            </a:r>
            <a:r>
              <a:rPr lang="en-US" sz="2000" dirty="0"/>
              <a:t>Contract</a:t>
            </a:r>
            <a:r>
              <a:rPr lang="en-US" sz="2000" dirty="0">
                <a:latin typeface="+mn-lt"/>
              </a:rPr>
              <a:t> A</a:t>
            </a:r>
          </a:p>
          <a:p>
            <a:pPr algn="l"/>
            <a:r>
              <a:rPr lang="en-US" sz="2000" dirty="0">
                <a:latin typeface="Bradley Hand" pitchFamily="2" charset="77"/>
              </a:rPr>
              <a:t>signed by Alice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3CCB3-AAB6-8844-93F6-FAB9F71879F4}"/>
              </a:ext>
            </a:extLst>
          </p:cNvPr>
          <p:cNvSpPr txBox="1"/>
          <p:nvPr/>
        </p:nvSpPr>
        <p:spPr>
          <a:xfrm>
            <a:off x="7211968" y="1812031"/>
            <a:ext cx="1874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Post Tx3 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Blockchain</a:t>
            </a:r>
          </a:p>
          <a:p>
            <a:pPr algn="l"/>
            <a:r>
              <a:rPr lang="en-US" sz="2000" dirty="0">
                <a:latin typeface="+mn-lt"/>
              </a:rPr>
              <a:t>(close channel)</a:t>
            </a:r>
          </a:p>
        </p:txBody>
      </p:sp>
      <p:sp>
        <p:nvSpPr>
          <p:cNvPr id="3" name="Process 2">
            <a:extLst>
              <a:ext uri="{FF2B5EF4-FFF2-40B4-BE49-F238E27FC236}">
                <a16:creationId xmlns:a16="http://schemas.microsoft.com/office/drawing/2014/main" id="{F4842EE1-54D0-281F-DF3A-77C6B9761A7D}"/>
              </a:ext>
            </a:extLst>
          </p:cNvPr>
          <p:cNvSpPr/>
          <p:nvPr/>
        </p:nvSpPr>
        <p:spPr>
          <a:xfrm>
            <a:off x="3234589" y="4256337"/>
            <a:ext cx="5666524" cy="7747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Problem:  What if Bob never publishes Tx3?</a:t>
            </a:r>
          </a:p>
          <a:p>
            <a:r>
              <a:rPr lang="en-US" dirty="0"/>
              <a:t>⇒   Alice never gets her 0.97 ETH back 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26D8F-B3C9-6D45-B00F-268921BCA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067" y="1774718"/>
            <a:ext cx="473557" cy="8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F5613-5191-C82B-F763-A3AFFD52FED2}"/>
              </a:ext>
            </a:extLst>
          </p:cNvPr>
          <p:cNvSpPr txBox="1"/>
          <p:nvPr/>
        </p:nvSpPr>
        <p:spPr>
          <a:xfrm>
            <a:off x="148558" y="1077571"/>
            <a:ext cx="1170513" cy="626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+mn-lt"/>
              </a:rPr>
              <a:t>Alice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creates: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D0681-78E8-B415-71E7-007981D60C5D}"/>
              </a:ext>
            </a:extLst>
          </p:cNvPr>
          <p:cNvSpPr txBox="1"/>
          <p:nvPr/>
        </p:nvSpPr>
        <p:spPr>
          <a:xfrm>
            <a:off x="4236203" y="1150614"/>
            <a:ext cx="421205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</a:t>
            </a:r>
            <a:r>
              <a:rPr lang="en-US" u="sng" dirty="0">
                <a:latin typeface="+mn-lt"/>
              </a:rPr>
              <a:t>Only</a:t>
            </a:r>
            <a:r>
              <a:rPr lang="en-US" dirty="0">
                <a:latin typeface="+mn-lt"/>
              </a:rPr>
              <a:t> Bob can close the channel </a:t>
            </a:r>
          </a:p>
        </p:txBody>
      </p:sp>
    </p:spTree>
    <p:extLst>
      <p:ext uri="{BB962C8B-B14F-4D97-AF65-F5344CB8AC3E}">
        <p14:creationId xmlns:p14="http://schemas.microsoft.com/office/powerpoint/2010/main" val="33840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C751-2D03-6942-9234-3F470BB9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Unidirectional Payment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2E375-DEE0-8540-8171-C3CDFD360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8572500" cy="3999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needs a way to ensure refund if Bob disappears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sz="2400" dirty="0"/>
              <a:t>Solution:  create a channel that can be closed in one of two ways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Normal close Tx</a:t>
            </a:r>
            <a:r>
              <a:rPr lang="en-US" sz="2400" dirty="0"/>
              <a:t>:  Sends 0.97 to Alice / 0.03 to Bob</a:t>
            </a:r>
          </a:p>
          <a:p>
            <a:pPr marL="0" indent="0">
              <a:buNone/>
            </a:pPr>
            <a:r>
              <a:rPr lang="en-US" sz="2400" dirty="0"/>
              <a:t>		… requires signatures by both Alice and Bob.</a:t>
            </a:r>
          </a:p>
          <a:p>
            <a:pPr>
              <a:spcBef>
                <a:spcPts val="1800"/>
              </a:spcBef>
            </a:pPr>
            <a:r>
              <a:rPr lang="en-US" sz="2400" b="1" dirty="0" err="1"/>
              <a:t>Timelock</a:t>
            </a:r>
            <a:r>
              <a:rPr lang="en-US" sz="2400" b="1" dirty="0"/>
              <a:t> Tx</a:t>
            </a:r>
            <a:r>
              <a:rPr lang="en-US" sz="2400" dirty="0"/>
              <a:t>:  Sends 1 ETH to Alice</a:t>
            </a:r>
          </a:p>
          <a:p>
            <a:pPr marL="0" indent="0">
              <a:buNone/>
            </a:pPr>
            <a:r>
              <a:rPr lang="en-US" sz="2400" dirty="0"/>
              <a:t>		… requires signature by Alice, </a:t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but is accepted 7 days after channel is created</a:t>
            </a:r>
          </a:p>
        </p:txBody>
      </p:sp>
    </p:spTree>
    <p:extLst>
      <p:ext uri="{BB962C8B-B14F-4D97-AF65-F5344CB8AC3E}">
        <p14:creationId xmlns:p14="http://schemas.microsoft.com/office/powerpoint/2010/main" val="405583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C751-2D03-6942-9234-3F470BB9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Unidirectional Payment Channel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79D5D1-E263-B94E-A1BD-007DE43F836F}"/>
              </a:ext>
            </a:extLst>
          </p:cNvPr>
          <p:cNvSpPr txBox="1"/>
          <p:nvPr/>
        </p:nvSpPr>
        <p:spPr>
          <a:xfrm>
            <a:off x="247135" y="1192007"/>
            <a:ext cx="88968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After 6 days: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Bob can close channel by signing and posting Tx3.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After 7 days: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Alice can close channel using </a:t>
            </a:r>
            <a:r>
              <a:rPr lang="en-US" dirty="0" err="1">
                <a:latin typeface="+mn-lt"/>
              </a:rPr>
              <a:t>timelock</a:t>
            </a:r>
            <a:r>
              <a:rPr lang="en-US" dirty="0">
                <a:latin typeface="+mn-lt"/>
              </a:rPr>
              <a:t> Tx, gets back her 1 ETH.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D12DC-D5AD-EAFF-4EEC-3A421D216D15}"/>
              </a:ext>
            </a:extLst>
          </p:cNvPr>
          <p:cNvSpPr txBox="1"/>
          <p:nvPr/>
        </p:nvSpPr>
        <p:spPr>
          <a:xfrm>
            <a:off x="247135" y="3746090"/>
            <a:ext cx="8703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Timelock</a:t>
            </a:r>
            <a:r>
              <a:rPr lang="en-US" dirty="0">
                <a:latin typeface="+mn-lt"/>
              </a:rPr>
              <a:t> period determines the lifespan of channel</a:t>
            </a:r>
          </a:p>
          <a:p>
            <a:pPr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Once Alice sends the full 1 ETH to Bob, the Channel is ”exhausted”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709534-CF30-FC61-CF95-1601024D05C5}"/>
              </a:ext>
            </a:extLst>
          </p:cNvPr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516E-DC0B-B64F-BDD2-46F4AAE1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Channel in Solidity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EE873-C15D-4E41-AB27-94392FCCC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5"/>
          <a:stretch/>
        </p:blipFill>
        <p:spPr>
          <a:xfrm>
            <a:off x="277408" y="934065"/>
            <a:ext cx="7940069" cy="42094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8A5B2-FE8B-24FF-6E86-E58CBAFAB09D}"/>
              </a:ext>
            </a:extLst>
          </p:cNvPr>
          <p:cNvGrpSpPr/>
          <p:nvPr/>
        </p:nvGrpSpPr>
        <p:grpSpPr>
          <a:xfrm>
            <a:off x="3962708" y="3253914"/>
            <a:ext cx="3697927" cy="923330"/>
            <a:chOff x="3962708" y="3253914"/>
            <a:chExt cx="369792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B17901-5A7C-139F-2684-DCD06E29F712}"/>
                </a:ext>
              </a:extLst>
            </p:cNvPr>
            <p:cNvSpPr txBox="1"/>
            <p:nvPr/>
          </p:nvSpPr>
          <p:spPr>
            <a:xfrm>
              <a:off x="5000933" y="3253914"/>
              <a:ext cx="26597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verify Alice’s signature on </a:t>
              </a:r>
            </a:p>
            <a:p>
              <a:pPr algn="l"/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final amount.</a:t>
              </a:r>
              <a:b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Only Bob can call close() !!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C64BCF2-72C6-0B3C-9262-558240421BFC}"/>
                </a:ext>
              </a:extLst>
            </p:cNvPr>
            <p:cNvCxnSpPr/>
            <p:nvPr/>
          </p:nvCxnSpPr>
          <p:spPr>
            <a:xfrm flipH="1">
              <a:off x="3962708" y="3444414"/>
              <a:ext cx="101917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B586E4-D24B-D4FA-E4FB-75E37620511A}"/>
              </a:ext>
            </a:extLst>
          </p:cNvPr>
          <p:cNvGrpSpPr/>
          <p:nvPr/>
        </p:nvGrpSpPr>
        <p:grpSpPr>
          <a:xfrm>
            <a:off x="3343275" y="4352921"/>
            <a:ext cx="4821633" cy="369332"/>
            <a:chOff x="3343275" y="4467225"/>
            <a:chExt cx="4821633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386358-2622-8ABA-DF6B-D8E37A601DA3}"/>
                </a:ext>
              </a:extLst>
            </p:cNvPr>
            <p:cNvSpPr txBox="1"/>
            <p:nvPr/>
          </p:nvSpPr>
          <p:spPr>
            <a:xfrm>
              <a:off x="4381500" y="4467225"/>
              <a:ext cx="3783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send all funds to sender </a:t>
              </a:r>
              <a:r>
                <a:rPr lang="en-US" sz="1800" u="sng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after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timelock</a:t>
              </a:r>
              <a:endParaRPr lang="en-US" sz="1800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29ED18-A9C2-19F3-EAE0-DCA9874A5B66}"/>
                </a:ext>
              </a:extLst>
            </p:cNvPr>
            <p:cNvCxnSpPr/>
            <p:nvPr/>
          </p:nvCxnSpPr>
          <p:spPr>
            <a:xfrm flipH="1">
              <a:off x="3343275" y="4681054"/>
              <a:ext cx="101917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5523EA-3969-222D-4091-496ECB820809}"/>
              </a:ext>
            </a:extLst>
          </p:cNvPr>
          <p:cNvGrpSpPr/>
          <p:nvPr/>
        </p:nvGrpSpPr>
        <p:grpSpPr>
          <a:xfrm>
            <a:off x="3467100" y="1976125"/>
            <a:ext cx="4321297" cy="646331"/>
            <a:chOff x="3467100" y="1976125"/>
            <a:chExt cx="4321297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BBA02C-CACD-01D4-C109-FE78A4306904}"/>
                </a:ext>
              </a:extLst>
            </p:cNvPr>
            <p:cNvSpPr txBox="1"/>
            <p:nvPr/>
          </p:nvSpPr>
          <p:spPr>
            <a:xfrm>
              <a:off x="4486275" y="1976125"/>
              <a:ext cx="3302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Alice creates contract with funds,</a:t>
              </a:r>
              <a:b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</a:b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specifies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timelock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+mn-lt"/>
                </a:rPr>
                <a:t> and recipient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467A16-EE6F-6624-F1F9-6A1C10A86409}"/>
                </a:ext>
              </a:extLst>
            </p:cNvPr>
            <p:cNvCxnSpPr/>
            <p:nvPr/>
          </p:nvCxnSpPr>
          <p:spPr>
            <a:xfrm flipH="1">
              <a:off x="3467100" y="2187888"/>
              <a:ext cx="1019175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3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70AD-6E78-3041-9FD7-33E36C7D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Bidirectional Payment 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4126-53B0-BE49-B9EC-7A1B05FD9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11" y="2366373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86A56-D6AE-3841-BFD5-7226C4980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45" y="2366373"/>
            <a:ext cx="584280" cy="86431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0E1CDA-FE09-284E-A63D-935AA5D13C4B}"/>
              </a:ext>
            </a:extLst>
          </p:cNvPr>
          <p:cNvCxnSpPr/>
          <p:nvPr/>
        </p:nvCxnSpPr>
        <p:spPr>
          <a:xfrm>
            <a:off x="2142308" y="2890070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CF1FDB-B006-BF40-99E0-8F3E77295C1B}"/>
              </a:ext>
            </a:extLst>
          </p:cNvPr>
          <p:cNvSpPr txBox="1"/>
          <p:nvPr/>
        </p:nvSpPr>
        <p:spPr>
          <a:xfrm>
            <a:off x="1167945" y="988045"/>
            <a:ext cx="641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and Bob want to move funds back and forth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E5BC53-4AD0-1A4B-BF0D-1907C3B43C59}"/>
              </a:ext>
            </a:extLst>
          </p:cNvPr>
          <p:cNvSpPr txBox="1"/>
          <p:nvPr/>
        </p:nvSpPr>
        <p:spPr>
          <a:xfrm>
            <a:off x="2142308" y="3924622"/>
            <a:ext cx="3937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Two Unidirectional Channels?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60A5A-E2E8-B84B-9214-3796A1695AC2}"/>
              </a:ext>
            </a:extLst>
          </p:cNvPr>
          <p:cNvSpPr txBox="1"/>
          <p:nvPr/>
        </p:nvSpPr>
        <p:spPr>
          <a:xfrm>
            <a:off x="2142308" y="4556916"/>
            <a:ext cx="654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 as useful because Channels get exhausted </a:t>
            </a:r>
          </a:p>
        </p:txBody>
      </p:sp>
    </p:spTree>
    <p:extLst>
      <p:ext uri="{BB962C8B-B14F-4D97-AF65-F5344CB8AC3E}">
        <p14:creationId xmlns:p14="http://schemas.microsoft.com/office/powerpoint/2010/main" val="7030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70AD-6E78-3041-9FD7-33E36C7D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Bidirectional Payment 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4126-53B0-BE49-B9EC-7A1B05FD9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11" y="2366373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86A56-D6AE-3841-BFD5-7226C4980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45" y="2366373"/>
            <a:ext cx="584280" cy="86431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0E1CDA-FE09-284E-A63D-935AA5D13C4B}"/>
              </a:ext>
            </a:extLst>
          </p:cNvPr>
          <p:cNvCxnSpPr/>
          <p:nvPr/>
        </p:nvCxnSpPr>
        <p:spPr>
          <a:xfrm>
            <a:off x="2142308" y="2890070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ocess 9">
            <a:extLst>
              <a:ext uri="{FF2B5EF4-FFF2-40B4-BE49-F238E27FC236}">
                <a16:creationId xmlns:a16="http://schemas.microsoft.com/office/drawing/2014/main" id="{3A8343A5-BE6F-7E45-8B61-6E2B64D7FCA5}"/>
              </a:ext>
            </a:extLst>
          </p:cNvPr>
          <p:cNvSpPr/>
          <p:nvPr/>
        </p:nvSpPr>
        <p:spPr>
          <a:xfrm>
            <a:off x="1905529" y="1539235"/>
            <a:ext cx="5437160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0.5 ETH,   B: 0.5 ETH,   Nonce=0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D128B-04AF-6143-A7D0-5B398DFA2A37}"/>
              </a:ext>
            </a:extLst>
          </p:cNvPr>
          <p:cNvSpPr txBox="1"/>
          <p:nvPr/>
        </p:nvSpPr>
        <p:spPr>
          <a:xfrm>
            <a:off x="2391031" y="4067108"/>
            <a:ext cx="518843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A: 0.6,   Bob: 0.4,  Nonce=1</a:t>
            </a:r>
          </a:p>
          <a:p>
            <a:pPr algn="l"/>
            <a:r>
              <a:rPr lang="en-US" dirty="0">
                <a:latin typeface="Bradley Hand" pitchFamily="2" charset="77"/>
              </a:rPr>
              <a:t>					Alice sig, Bob sig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1657E-DC97-8B77-29FD-ACEF1D67F0C7}"/>
              </a:ext>
            </a:extLst>
          </p:cNvPr>
          <p:cNvSpPr txBox="1"/>
          <p:nvPr/>
        </p:nvSpPr>
        <p:spPr>
          <a:xfrm>
            <a:off x="442107" y="1004811"/>
            <a:ext cx="865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 Ethereum:  create a shared contract, each contributes 0.5 ETH: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3DC0C-9530-DA23-ADD2-1438AB1C38DB}"/>
              </a:ext>
            </a:extLst>
          </p:cNvPr>
          <p:cNvSpPr txBox="1"/>
          <p:nvPr/>
        </p:nvSpPr>
        <p:spPr>
          <a:xfrm>
            <a:off x="323477" y="3478589"/>
            <a:ext cx="816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Off chain:  Bob sends 0.1 ETH to Alice by both signing new state: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B78A8-60C3-BFA2-DF07-B48F6812A0DD}"/>
              </a:ext>
            </a:extLst>
          </p:cNvPr>
          <p:cNvSpPr txBox="1"/>
          <p:nvPr/>
        </p:nvSpPr>
        <p:spPr>
          <a:xfrm>
            <a:off x="733413" y="1534810"/>
            <a:ext cx="1172116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channel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state: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F9EC0-0DF1-F6B5-24A8-C64FB72D439D}"/>
              </a:ext>
            </a:extLst>
          </p:cNvPr>
          <p:cNvSpPr txBox="1"/>
          <p:nvPr/>
        </p:nvSpPr>
        <p:spPr>
          <a:xfrm>
            <a:off x="1426665" y="4137287"/>
            <a:ext cx="879728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new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state:</a:t>
            </a:r>
          </a:p>
        </p:txBody>
      </p:sp>
    </p:spTree>
    <p:extLst>
      <p:ext uri="{BB962C8B-B14F-4D97-AF65-F5344CB8AC3E}">
        <p14:creationId xmlns:p14="http://schemas.microsoft.com/office/powerpoint/2010/main" val="32848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70AD-6E78-3041-9FD7-33E36C7D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Bidirectional Payment 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4126-53B0-BE49-B9EC-7A1B05FD9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11" y="2366373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86A56-D6AE-3841-BFD5-7226C4980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45" y="2366373"/>
            <a:ext cx="584280" cy="86431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0E1CDA-FE09-284E-A63D-935AA5D13C4B}"/>
              </a:ext>
            </a:extLst>
          </p:cNvPr>
          <p:cNvCxnSpPr/>
          <p:nvPr/>
        </p:nvCxnSpPr>
        <p:spPr>
          <a:xfrm>
            <a:off x="2142308" y="2890070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rocess 2">
            <a:extLst>
              <a:ext uri="{FF2B5EF4-FFF2-40B4-BE49-F238E27FC236}">
                <a16:creationId xmlns:a16="http://schemas.microsoft.com/office/drawing/2014/main" id="{238DF270-65B3-5BB3-5B6A-353292BADE34}"/>
              </a:ext>
            </a:extLst>
          </p:cNvPr>
          <p:cNvSpPr/>
          <p:nvPr/>
        </p:nvSpPr>
        <p:spPr>
          <a:xfrm>
            <a:off x="2142308" y="1622283"/>
            <a:ext cx="4724632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balance: 1 ETH,   Nonce=0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D6AE7-C542-FAA3-993A-FCFB2DCBD3FC}"/>
              </a:ext>
            </a:extLst>
          </p:cNvPr>
          <p:cNvSpPr txBox="1"/>
          <p:nvPr/>
        </p:nvSpPr>
        <p:spPr>
          <a:xfrm>
            <a:off x="2031383" y="1126545"/>
            <a:ext cx="460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 chain contract does not change: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26B2A9-E1AE-CD6E-CD90-7AB582D9D396}"/>
              </a:ext>
            </a:extLst>
          </p:cNvPr>
          <p:cNvGrpSpPr/>
          <p:nvPr/>
        </p:nvGrpSpPr>
        <p:grpSpPr>
          <a:xfrm>
            <a:off x="323477" y="3297614"/>
            <a:ext cx="8300805" cy="1734511"/>
            <a:chOff x="323477" y="3297614"/>
            <a:chExt cx="8300805" cy="17345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07839B-9785-25A8-9241-E014BF86E073}"/>
                </a:ext>
              </a:extLst>
            </p:cNvPr>
            <p:cNvSpPr txBox="1"/>
            <p:nvPr/>
          </p:nvSpPr>
          <p:spPr>
            <a:xfrm>
              <a:off x="1910405" y="4201128"/>
              <a:ext cx="5188437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A: 0.3,  Bob: 0.7,  Nonce=7</a:t>
              </a:r>
            </a:p>
            <a:p>
              <a:pPr algn="l"/>
              <a:r>
                <a:rPr lang="en-US" dirty="0">
                  <a:latin typeface="Bradley Hand" pitchFamily="2" charset="77"/>
                </a:rPr>
                <a:t>					Alice sig, Bob sig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B71D92-94FF-C7B8-2327-58B07B73CE0E}"/>
                </a:ext>
              </a:extLst>
            </p:cNvPr>
            <p:cNvSpPr txBox="1"/>
            <p:nvPr/>
          </p:nvSpPr>
          <p:spPr>
            <a:xfrm>
              <a:off x="323477" y="3297614"/>
              <a:ext cx="71908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Off chain:	Alice and Bob can move funds back and forth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			by sending updated state sigs to each other: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4F6504-57B5-11CD-1FD4-92C4BF15D429}"/>
                </a:ext>
              </a:extLst>
            </p:cNvPr>
            <p:cNvSpPr txBox="1"/>
            <p:nvPr/>
          </p:nvSpPr>
          <p:spPr>
            <a:xfrm>
              <a:off x="7264423" y="4474206"/>
              <a:ext cx="1359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(7</a:t>
              </a:r>
              <a:r>
                <a:rPr lang="en-US" sz="1800" baseline="30000" dirty="0">
                  <a:latin typeface="+mn-lt"/>
                </a:rPr>
                <a:t>th</a:t>
              </a:r>
              <a:r>
                <a:rPr lang="en-US" sz="1800" dirty="0">
                  <a:latin typeface="+mn-lt"/>
                </a:rPr>
                <a:t> transfer)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8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70AD-6E78-3041-9FD7-33E36C7D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Eventually: Alice wants to close payment 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84126-53B0-BE49-B9EC-7A1B05FD9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11" y="2615755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86A56-D6AE-3841-BFD5-7226C4980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45" y="2615755"/>
            <a:ext cx="584280" cy="86431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0E1CDA-FE09-284E-A63D-935AA5D13C4B}"/>
              </a:ext>
            </a:extLst>
          </p:cNvPr>
          <p:cNvCxnSpPr/>
          <p:nvPr/>
        </p:nvCxnSpPr>
        <p:spPr>
          <a:xfrm>
            <a:off x="2142308" y="3139452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65E108-09F9-3642-A9D3-6439269DFCB2}"/>
              </a:ext>
            </a:extLst>
          </p:cNvPr>
          <p:cNvSpPr txBox="1"/>
          <p:nvPr/>
        </p:nvSpPr>
        <p:spPr>
          <a:xfrm>
            <a:off x="457199" y="3478589"/>
            <a:ext cx="8562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Bob does nothing for 3 days:</a:t>
            </a:r>
          </a:p>
          <a:p>
            <a:pPr algn="l"/>
            <a:r>
              <a:rPr lang="en-US" dirty="0">
                <a:latin typeface="+mn-lt"/>
              </a:rPr>
              <a:t>		⇒  funds disbursed according to Alice’s submitted state</a:t>
            </a:r>
          </a:p>
          <a:p>
            <a:pPr algn="l"/>
            <a:r>
              <a:rPr lang="en-US" dirty="0">
                <a:latin typeface="+mn-lt"/>
              </a:rPr>
              <a:t>if Bob submits signed state with a higher nonce  (e.g., nonce=9)</a:t>
            </a:r>
          </a:p>
          <a:p>
            <a:pPr algn="l"/>
            <a:r>
              <a:rPr lang="en-US" dirty="0">
                <a:latin typeface="+mn-lt"/>
              </a:rPr>
              <a:t>		⇒   funds disbursed according to Bob’s submitted state</a:t>
            </a:r>
          </a:p>
        </p:txBody>
      </p:sp>
      <p:sp>
        <p:nvSpPr>
          <p:cNvPr id="3" name="Process 2">
            <a:extLst>
              <a:ext uri="{FF2B5EF4-FFF2-40B4-BE49-F238E27FC236}">
                <a16:creationId xmlns:a16="http://schemas.microsoft.com/office/drawing/2014/main" id="{6B04D49B-FA12-2EAB-9388-09403EA8D042}"/>
              </a:ext>
            </a:extLst>
          </p:cNvPr>
          <p:cNvSpPr/>
          <p:nvPr/>
        </p:nvSpPr>
        <p:spPr>
          <a:xfrm>
            <a:off x="2142308" y="1940940"/>
            <a:ext cx="4724632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A: 0.3 ETH,   B: 0.7 ETH,   Nonce=7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033F6-D671-5DD1-A420-4F266E3AC01E}"/>
              </a:ext>
            </a:extLst>
          </p:cNvPr>
          <p:cNvSpPr txBox="1"/>
          <p:nvPr/>
        </p:nvSpPr>
        <p:spPr>
          <a:xfrm>
            <a:off x="955964" y="936923"/>
            <a:ext cx="7703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does:  sends latest balances and signatures to contract </a:t>
            </a:r>
          </a:p>
          <a:p>
            <a:pPr algn="l"/>
            <a:r>
              <a:rPr lang="en-US" dirty="0">
                <a:latin typeface="+mn-lt"/>
              </a:rPr>
              <a:t>		⇒  starts challenge period  (say, 3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6DBCC-EE7B-55E5-4E48-A6BDDE147039}"/>
              </a:ext>
            </a:extLst>
          </p:cNvPr>
          <p:cNvSpPr txBox="1"/>
          <p:nvPr/>
        </p:nvSpPr>
        <p:spPr>
          <a:xfrm>
            <a:off x="6918779" y="2013084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(pending close)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9322-EDA3-5DA3-0BA0-E278DA348B02}"/>
              </a:ext>
            </a:extLst>
          </p:cNvPr>
          <p:cNvSpPr txBox="1"/>
          <p:nvPr/>
        </p:nvSpPr>
        <p:spPr>
          <a:xfrm>
            <a:off x="457199" y="2057418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 chain:</a:t>
            </a:r>
          </a:p>
        </p:txBody>
      </p:sp>
    </p:spTree>
    <p:extLst>
      <p:ext uri="{BB962C8B-B14F-4D97-AF65-F5344CB8AC3E}">
        <p14:creationId xmlns:p14="http://schemas.microsoft.com/office/powerpoint/2010/main" val="30069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70CB-4C58-C341-B85B-A0DE0975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Watchtowers</a:t>
            </a:r>
          </a:p>
        </p:txBody>
      </p:sp>
      <p:pic>
        <p:nvPicPr>
          <p:cNvPr id="15362" name="Picture 2" descr="Lightning Network (Part 4) – All Adopt The Watchtower | BitMEX Blog">
            <a:extLst>
              <a:ext uri="{FF2B5EF4-FFF2-40B4-BE49-F238E27FC236}">
                <a16:creationId xmlns:a16="http://schemas.microsoft.com/office/drawing/2014/main" id="{BE669345-EE90-344E-B0C7-14057C63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4" y="1161534"/>
            <a:ext cx="2858282" cy="20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A62CF-7996-B744-A93A-BD7B46E11175}"/>
              </a:ext>
            </a:extLst>
          </p:cNvPr>
          <p:cNvSpPr txBox="1"/>
          <p:nvPr/>
        </p:nvSpPr>
        <p:spPr>
          <a:xfrm>
            <a:off x="1191489" y="1138353"/>
            <a:ext cx="4599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4678363" algn="l"/>
              </a:tabLst>
            </a:pPr>
            <a:r>
              <a:rPr lang="en-US" dirty="0">
                <a:latin typeface="+mn-lt"/>
              </a:rPr>
              <a:t>Bidirectional channel requires Bob to constantly check that Alice did not try to close the channel with an old stale state</a:t>
            </a:r>
          </a:p>
          <a:p>
            <a:pPr algn="l"/>
            <a:r>
              <a:rPr lang="en-US" dirty="0">
                <a:latin typeface="+mn-lt"/>
              </a:rPr>
              <a:t>   ⇒  post latest state if she did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Watchtowers outsource this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0BB08-5701-204F-92DC-FECF73A3AE6E}"/>
              </a:ext>
            </a:extLst>
          </p:cNvPr>
          <p:cNvSpPr txBox="1"/>
          <p:nvPr/>
        </p:nvSpPr>
        <p:spPr>
          <a:xfrm>
            <a:off x="5891673" y="3398530"/>
            <a:ext cx="310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Trusted for availability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806DE-6761-8C4C-1327-61E9E8BA2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4" y="1161534"/>
            <a:ext cx="473557" cy="816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8474E-3D20-0021-287D-1D78B71CE935}"/>
              </a:ext>
            </a:extLst>
          </p:cNvPr>
          <p:cNvSpPr txBox="1"/>
          <p:nvPr/>
        </p:nvSpPr>
        <p:spPr>
          <a:xfrm>
            <a:off x="1189153" y="4345858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Bob sends latest state to watchtower. </a:t>
            </a:r>
          </a:p>
        </p:txBody>
      </p:sp>
    </p:spTree>
    <p:extLst>
      <p:ext uri="{BB962C8B-B14F-4D97-AF65-F5344CB8AC3E}">
        <p14:creationId xmlns:p14="http://schemas.microsoft.com/office/powerpoint/2010/main" val="23936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9FB8-45BD-74A8-5C38-768B7E7F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… but first, last words on SNARKs (for now)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479A1-7F20-9F98-D1C9-3C5A41BEDDC8}"/>
              </a:ext>
            </a:extLst>
          </p:cNvPr>
          <p:cNvSpPr txBox="1"/>
          <p:nvPr/>
        </p:nvSpPr>
        <p:spPr>
          <a:xfrm>
            <a:off x="334811" y="1440289"/>
            <a:ext cx="1048492" cy="26622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DSL</a:t>
            </a:r>
            <a:b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algn="ctr">
              <a:spcBef>
                <a:spcPts val="600"/>
              </a:spcBef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Circom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ZoKrates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Leo,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Zinc,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Cairo,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Noir,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8B00B8-97C4-E62C-C20C-663FFF19C26B}"/>
              </a:ext>
            </a:extLst>
          </p:cNvPr>
          <p:cNvGrpSpPr/>
          <p:nvPr/>
        </p:nvGrpSpPr>
        <p:grpSpPr>
          <a:xfrm>
            <a:off x="1410928" y="2282652"/>
            <a:ext cx="1658843" cy="610130"/>
            <a:chOff x="1360805" y="2282650"/>
            <a:chExt cx="1658843" cy="610129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58638CCB-BA5C-CF2B-42B8-D80FD1FA9AB5}"/>
                </a:ext>
              </a:extLst>
            </p:cNvPr>
            <p:cNvSpPr/>
            <p:nvPr/>
          </p:nvSpPr>
          <p:spPr>
            <a:xfrm>
              <a:off x="1360805" y="2482875"/>
              <a:ext cx="1658843" cy="4099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06C546-E528-EB3D-92DE-25C7342562E1}"/>
                </a:ext>
              </a:extLst>
            </p:cNvPr>
            <p:cNvSpPr txBox="1"/>
            <p:nvPr/>
          </p:nvSpPr>
          <p:spPr>
            <a:xfrm>
              <a:off x="1607210" y="2282650"/>
              <a:ext cx="100989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compiler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F4D698-FCC7-B340-9483-1C25FDB58CB6}"/>
              </a:ext>
            </a:extLst>
          </p:cNvPr>
          <p:cNvSpPr txBox="1"/>
          <p:nvPr/>
        </p:nvSpPr>
        <p:spPr>
          <a:xfrm>
            <a:off x="3040851" y="1435575"/>
            <a:ext cx="1191032" cy="30162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SNARK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friendly</a:t>
            </a:r>
          </a:p>
          <a:p>
            <a:pPr algn="ctr"/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circuit,</a:t>
            </a:r>
          </a:p>
          <a:p>
            <a:pPr algn="ctr">
              <a:spcBef>
                <a:spcPts val="60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R1CS,</a:t>
            </a:r>
          </a:p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EVM code,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code,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RISC-V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0B35E6-E8AA-F518-74C6-2CB35B45147A}"/>
              </a:ext>
            </a:extLst>
          </p:cNvPr>
          <p:cNvCxnSpPr>
            <a:cxnSpLocks/>
          </p:cNvCxnSpPr>
          <p:nvPr/>
        </p:nvCxnSpPr>
        <p:spPr>
          <a:xfrm>
            <a:off x="4212847" y="2690256"/>
            <a:ext cx="1185063" cy="808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9F78C3-F4B7-9117-A48F-CC7FC0957A81}"/>
              </a:ext>
            </a:extLst>
          </p:cNvPr>
          <p:cNvGrpSpPr/>
          <p:nvPr/>
        </p:nvGrpSpPr>
        <p:grpSpPr>
          <a:xfrm>
            <a:off x="5517897" y="983172"/>
            <a:ext cx="1463009" cy="2355078"/>
            <a:chOff x="5517897" y="983172"/>
            <a:chExt cx="1463009" cy="2355078"/>
          </a:xfrm>
        </p:grpSpPr>
        <p:pic>
          <p:nvPicPr>
            <p:cNvPr id="13" name="Picture 2" descr="Engine Clip Art at Clker.com - vector clip art online, royalty free &amp;  public domain">
              <a:extLst>
                <a:ext uri="{FF2B5EF4-FFF2-40B4-BE49-F238E27FC236}">
                  <a16:creationId xmlns:a16="http://schemas.microsoft.com/office/drawing/2014/main" id="{AE98DD1F-3B4A-B6F2-0B96-45F5D7ABF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17897" y="2184929"/>
              <a:ext cx="1463009" cy="115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E1D00B-DD70-D00E-5788-FD3EFF5622A2}"/>
                </a:ext>
              </a:extLst>
            </p:cNvPr>
            <p:cNvSpPr txBox="1"/>
            <p:nvPr/>
          </p:nvSpPr>
          <p:spPr>
            <a:xfrm>
              <a:off x="5645713" y="983172"/>
              <a:ext cx="123110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SNARK </a:t>
              </a:r>
            </a:p>
            <a:p>
              <a:pPr algn="ctr"/>
              <a:r>
                <a:rPr lang="en-US" dirty="0">
                  <a:latin typeface="+mn-lt"/>
                </a:rPr>
                <a:t>backend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prover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04645F-4DD5-5571-12A0-1BB3FECC7BE3}"/>
              </a:ext>
            </a:extLst>
          </p:cNvPr>
          <p:cNvGrpSpPr/>
          <p:nvPr/>
        </p:nvGrpSpPr>
        <p:grpSpPr>
          <a:xfrm>
            <a:off x="5556862" y="3338250"/>
            <a:ext cx="1747273" cy="1373512"/>
            <a:chOff x="5556862" y="3338250"/>
            <a:chExt cx="1747273" cy="137351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EE8836-1F9C-0116-7C1D-C10522F36CF9}"/>
                </a:ext>
              </a:extLst>
            </p:cNvPr>
            <p:cNvCxnSpPr>
              <a:endCxn id="13" idx="2"/>
            </p:cNvCxnSpPr>
            <p:nvPr/>
          </p:nvCxnSpPr>
          <p:spPr>
            <a:xfrm flipV="1">
              <a:off x="6249401" y="3338250"/>
              <a:ext cx="0" cy="85029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FFECFC-574C-7D43-1D41-708EB10AD61F}"/>
                    </a:ext>
                  </a:extLst>
                </p:cNvPr>
                <p:cNvSpPr txBox="1"/>
                <p:nvPr/>
              </p:nvSpPr>
              <p:spPr>
                <a:xfrm>
                  <a:off x="5556862" y="4188542"/>
                  <a:ext cx="17472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+mn-lt"/>
                    </a:rPr>
                    <a:t>,  witness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FFECFC-574C-7D43-1D41-708EB10AD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862" y="4188542"/>
                  <a:ext cx="1747273" cy="523220"/>
                </a:xfrm>
                <a:prstGeom prst="rect">
                  <a:avLst/>
                </a:prstGeom>
                <a:blipFill>
                  <a:blip r:embed="rId3"/>
                  <a:stretch>
                    <a:fillRect t="-11628" r="-5755" b="-27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13457-2A8D-6B68-E821-CD6ABDF145F4}"/>
              </a:ext>
            </a:extLst>
          </p:cNvPr>
          <p:cNvGrpSpPr/>
          <p:nvPr/>
        </p:nvGrpSpPr>
        <p:grpSpPr>
          <a:xfrm>
            <a:off x="7039147" y="2428286"/>
            <a:ext cx="1447814" cy="646331"/>
            <a:chOff x="7039147" y="2428286"/>
            <a:chExt cx="1447814" cy="64633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EC1F0C6-DA58-B168-C625-DCAF2C466123}"/>
                </a:ext>
              </a:extLst>
            </p:cNvPr>
            <p:cNvCxnSpPr>
              <a:cxnSpLocks/>
            </p:cNvCxnSpPr>
            <p:nvPr/>
          </p:nvCxnSpPr>
          <p:spPr>
            <a:xfrm>
              <a:off x="7039147" y="2761590"/>
              <a:ext cx="846324" cy="98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0FBCCBE-AC47-7427-7923-064E986A5446}"/>
                    </a:ext>
                  </a:extLst>
                </p:cNvPr>
                <p:cNvSpPr txBox="1"/>
                <p:nvPr/>
              </p:nvSpPr>
              <p:spPr>
                <a:xfrm>
                  <a:off x="7914047" y="2428286"/>
                  <a:ext cx="5729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3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0B1DEF5-2B4D-E647-C303-CB67784EF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047" y="2428286"/>
                  <a:ext cx="572914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D7E13A91-05BE-CD4D-8E64-B2FC2E8D011B}"/>
              </a:ext>
            </a:extLst>
          </p:cNvPr>
          <p:cNvSpPr/>
          <p:nvPr/>
        </p:nvSpPr>
        <p:spPr>
          <a:xfrm>
            <a:off x="7166528" y="1198171"/>
            <a:ext cx="1758370" cy="713716"/>
          </a:xfrm>
          <a:prstGeom prst="wedgeRoundRectCallout">
            <a:avLst>
              <a:gd name="adj1" fmla="val -64944"/>
              <a:gd name="adj2" fmla="val 132564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heavy</a:t>
            </a:r>
            <a:b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computation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2EB1D5-C8BF-59B5-C73C-E3C6913F7287}"/>
              </a:ext>
            </a:extLst>
          </p:cNvPr>
          <p:cNvSpPr txBox="1"/>
          <p:nvPr/>
        </p:nvSpPr>
        <p:spPr>
          <a:xfrm>
            <a:off x="310797" y="4061925"/>
            <a:ext cx="1126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domain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specific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language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F2ABFA-EA09-3DF7-1EF6-F17FD8977FC8}"/>
              </a:ext>
            </a:extLst>
          </p:cNvPr>
          <p:cNvSpPr txBox="1"/>
          <p:nvPr/>
        </p:nvSpPr>
        <p:spPr>
          <a:xfrm>
            <a:off x="4271175" y="2318497"/>
            <a:ext cx="902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dirty="0">
                <a:latin typeface="+mj-lt"/>
              </a:rPr>
              <a:t>(circuit)</a:t>
            </a:r>
            <a:endParaRPr lang="en-US" sz="1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885C6-8C8B-3CE2-2366-FBE75F8B44B6}"/>
              </a:ext>
            </a:extLst>
          </p:cNvPr>
          <p:cNvSpPr txBox="1"/>
          <p:nvPr/>
        </p:nvSpPr>
        <p:spPr>
          <a:xfrm>
            <a:off x="3400822" y="283068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01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E5B-F622-DBA0-53C0-FB77C595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points: 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AE93-8792-9A70-6EDD-20144484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363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Payment channel between Alice and Bob:</a:t>
            </a:r>
          </a:p>
          <a:p>
            <a:pPr>
              <a:spcBef>
                <a:spcPts val="1872"/>
              </a:spcBef>
            </a:pPr>
            <a:r>
              <a:rPr lang="en-US" b="1" u="sng" dirty="0"/>
              <a:t>One</a:t>
            </a:r>
            <a:r>
              <a:rPr lang="en-US" b="1" dirty="0"/>
              <a:t> on-chain </a:t>
            </a:r>
            <a:r>
              <a:rPr lang="en-US" dirty="0"/>
              <a:t>Tx to create channel (deposit funds);</a:t>
            </a:r>
          </a:p>
          <a:p>
            <a:pPr>
              <a:spcBef>
                <a:spcPts val="1872"/>
              </a:spcBef>
            </a:pPr>
            <a:r>
              <a:rPr lang="en-US" dirty="0"/>
              <a:t>Alice &amp; Bob can send funds to each other </a:t>
            </a:r>
            <a:r>
              <a:rPr lang="en-US" b="1" dirty="0"/>
              <a:t>off-chain</a:t>
            </a:r>
            <a:br>
              <a:rPr lang="en-US" dirty="0"/>
            </a:br>
            <a:r>
              <a:rPr lang="en-US" dirty="0"/>
              <a:t>		… as </a:t>
            </a:r>
            <a:r>
              <a:rPr lang="en-US" u="sng" dirty="0"/>
              <a:t>many</a:t>
            </a:r>
            <a:r>
              <a:rPr lang="en-US" dirty="0"/>
              <a:t> Tx as they want;</a:t>
            </a:r>
          </a:p>
          <a:p>
            <a:pPr>
              <a:spcBef>
                <a:spcPts val="1872"/>
              </a:spcBef>
            </a:pPr>
            <a:r>
              <a:rPr lang="en-US" b="1" u="sng" dirty="0"/>
              <a:t>One</a:t>
            </a:r>
            <a:r>
              <a:rPr lang="en-US" b="1" dirty="0"/>
              <a:t> on-chain </a:t>
            </a:r>
            <a:r>
              <a:rPr lang="en-US" dirty="0"/>
              <a:t>Tx to close channel and disburse funds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27750-6C56-A78E-60FD-007F0020AC70}"/>
              </a:ext>
            </a:extLst>
          </p:cNvPr>
          <p:cNvSpPr txBox="1"/>
          <p:nvPr/>
        </p:nvSpPr>
        <p:spPr>
          <a:xfrm>
            <a:off x="2341419" y="4556916"/>
            <a:ext cx="323960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⇒   only two on-chain Tx</a:t>
            </a:r>
          </a:p>
        </p:txBody>
      </p:sp>
    </p:spTree>
    <p:extLst>
      <p:ext uri="{BB962C8B-B14F-4D97-AF65-F5344CB8AC3E}">
        <p14:creationId xmlns:p14="http://schemas.microsoft.com/office/powerpoint/2010/main" val="28824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07E5-2A27-B949-A5C3-A11647EE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more general concept:  State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E3A43-341F-F14D-AEB9-9A4EA5A42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11" y="2366373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92CB4-5A00-374F-A3E1-C89950D04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45" y="2366373"/>
            <a:ext cx="584280" cy="8643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2B4210-4266-B848-9F3E-29A0D627EF42}"/>
              </a:ext>
            </a:extLst>
          </p:cNvPr>
          <p:cNvCxnSpPr/>
          <p:nvPr/>
        </p:nvCxnSpPr>
        <p:spPr>
          <a:xfrm>
            <a:off x="2142308" y="2890070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y Crazy Idea To Reduce Draws In Chess - Chess.com">
            <a:extLst>
              <a:ext uri="{FF2B5EF4-FFF2-40B4-BE49-F238E27FC236}">
                <a16:creationId xmlns:a16="http://schemas.microsoft.com/office/drawing/2014/main" id="{991258F6-39D2-6C41-B679-E5211C1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51" y="3105772"/>
            <a:ext cx="2868033" cy="19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0FFD25-9BD6-5E49-80C9-FF17BD583253}"/>
              </a:ext>
            </a:extLst>
          </p:cNvPr>
          <p:cNvSpPr txBox="1"/>
          <p:nvPr/>
        </p:nvSpPr>
        <p:spPr>
          <a:xfrm>
            <a:off x="346362" y="963717"/>
            <a:ext cx="8589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Smart contract that implements a game between Alice and Bob.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Begin game &amp; end game: on chain.     </a:t>
            </a:r>
            <a:r>
              <a:rPr lang="en-US" b="1" dirty="0">
                <a:latin typeface="+mn-lt"/>
              </a:rPr>
              <a:t>All moves are done off-chain</a:t>
            </a:r>
            <a:r>
              <a:rPr lang="en-US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720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07E5-2A27-B949-A5C3-A11647EE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E3A43-341F-F14D-AEB9-9A4EA5A42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911" y="2366373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92CB4-5A00-374F-A3E1-C89950D04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45" y="2366373"/>
            <a:ext cx="584280" cy="8643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2B4210-4266-B848-9F3E-29A0D627EF42}"/>
              </a:ext>
            </a:extLst>
          </p:cNvPr>
          <p:cNvCxnSpPr/>
          <p:nvPr/>
        </p:nvCxnSpPr>
        <p:spPr>
          <a:xfrm>
            <a:off x="2142308" y="2890070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y Crazy Idea To Reduce Draws In Chess - Chess.com">
            <a:extLst>
              <a:ext uri="{FF2B5EF4-FFF2-40B4-BE49-F238E27FC236}">
                <a16:creationId xmlns:a16="http://schemas.microsoft.com/office/drawing/2014/main" id="{991258F6-39D2-6C41-B679-E5211C1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51" y="3105772"/>
            <a:ext cx="2868033" cy="19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3087D-90D7-1B4B-8871-8B0B2A430665}"/>
              </a:ext>
            </a:extLst>
          </p:cNvPr>
          <p:cNvSpPr txBox="1"/>
          <p:nvPr/>
        </p:nvSpPr>
        <p:spPr>
          <a:xfrm>
            <a:off x="457201" y="1064752"/>
            <a:ext cx="79057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 be used to implement any 2-party contract off chain!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two Tx on-chain:  contract creation and termination</a:t>
            </a:r>
          </a:p>
        </p:txBody>
      </p:sp>
    </p:spTree>
    <p:extLst>
      <p:ext uri="{BB962C8B-B14F-4D97-AF65-F5344CB8AC3E}">
        <p14:creationId xmlns:p14="http://schemas.microsoft.com/office/powerpoint/2010/main" val="331854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DC7727F-1836-D2EB-6D81-021AFEF1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99559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Lightning Network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FBA6E3-C7F9-2404-2E56-348494252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Bidirectional channels on Bitcoin</a:t>
            </a:r>
          </a:p>
        </p:txBody>
      </p:sp>
    </p:spTree>
    <p:extLst>
      <p:ext uri="{BB962C8B-B14F-4D97-AF65-F5344CB8AC3E}">
        <p14:creationId xmlns:p14="http://schemas.microsoft.com/office/powerpoint/2010/main" val="350644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D52A-21E7-F44E-B0FE-E4A3A3ED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Bidirectional payment channels on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5068-4DD0-8C4D-BD7A-C2A3C0622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1525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Problem:  no updatable state in UTXOs  ⇒   </a:t>
            </a:r>
            <a:br>
              <a:rPr lang="en-US" dirty="0"/>
            </a:br>
            <a:r>
              <a:rPr lang="en-US" dirty="0"/>
              <a:t>		much harder to implement a bidirectional channel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DD1ACF-D25D-2B47-925B-F32FFE5C5373}"/>
              </a:ext>
            </a:extLst>
          </p:cNvPr>
          <p:cNvSpPr txBox="1">
            <a:spLocks/>
          </p:cNvSpPr>
          <p:nvPr/>
        </p:nvSpPr>
        <p:spPr bwMode="auto">
          <a:xfrm>
            <a:off x="457200" y="2963821"/>
            <a:ext cx="8229600" cy="18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Solution: </a:t>
            </a:r>
          </a:p>
          <a:p>
            <a:r>
              <a:rPr lang="en-US" dirty="0"/>
              <a:t>When updating the channel to Alice’s benefit, </a:t>
            </a:r>
          </a:p>
          <a:p>
            <a:pPr marL="0" indent="0">
              <a:buNone/>
            </a:pPr>
            <a:r>
              <a:rPr lang="en-US" dirty="0"/>
              <a:t>	Alice gets TX that invalidates Bob’s old state</a:t>
            </a:r>
          </a:p>
        </p:txBody>
      </p:sp>
    </p:spTree>
    <p:extLst>
      <p:ext uri="{BB962C8B-B14F-4D97-AF65-F5344CB8AC3E}">
        <p14:creationId xmlns:p14="http://schemas.microsoft.com/office/powerpoint/2010/main" val="202181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D0A9-1AFB-7F41-838C-B6D0385E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payment channel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11428-DBF8-CB4A-891D-5C3F81A195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2121"/>
                <a:ext cx="8686800" cy="40264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Will create UTXO that can be spent in one of two ways:  </a:t>
                </a:r>
                <a:r>
                  <a:rPr lang="en-US" sz="1600" dirty="0"/>
                  <a:t>(using IF opcode)</a:t>
                </a:r>
                <a:endParaRPr lang="en-US" sz="3200" dirty="0"/>
              </a:p>
              <a:p>
                <a:pPr>
                  <a:spcBef>
                    <a:spcPts val="1776"/>
                  </a:spcBef>
                </a:pPr>
                <a:r>
                  <a:rPr lang="en-US" sz="2400" b="1" dirty="0"/>
                  <a:t>Relative time-lock</a:t>
                </a:r>
                <a:r>
                  <a:rPr lang="en-US" sz="2400" dirty="0"/>
                  <a:t>: UTXO contains a positive number t. </a:t>
                </a:r>
                <a:br>
                  <a:rPr lang="en-US" sz="2400" dirty="0"/>
                </a:br>
                <a:r>
                  <a:rPr lang="en-US" sz="2400" dirty="0"/>
                  <a:t>A properly signed Tx can spend this UTXO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blocks (or more) after it was created        </a:t>
                </a:r>
                <a:r>
                  <a:rPr lang="en-US" sz="2000" dirty="0"/>
                  <a:t>(CLTV opcode)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sz="2400" b="1" dirty="0"/>
                  <a:t>Hash lock</a:t>
                </a:r>
                <a:r>
                  <a:rPr lang="en-US" sz="2400" dirty="0"/>
                  <a:t>:  UTXO contains a hash image X.</a:t>
                </a:r>
                <a:br>
                  <a:rPr lang="en-US" sz="2400" dirty="0"/>
                </a:br>
                <a:r>
                  <a:rPr lang="en-US" sz="2400" dirty="0"/>
                  <a:t>A properly signed Tx can spend this UTXO immediately</a:t>
                </a:r>
                <a:br>
                  <a:rPr lang="en-US" sz="2400" dirty="0"/>
                </a:br>
                <a:r>
                  <a:rPr lang="en-US" sz="2400" dirty="0"/>
                  <a:t>by presenting x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X = SHA256(x).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				(x is called a hash preimage of X)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11428-DBF8-CB4A-891D-5C3F81A195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2121"/>
                <a:ext cx="8686800" cy="4026459"/>
              </a:xfrm>
              <a:blipFill>
                <a:blip r:embed="rId3"/>
                <a:stretch>
                  <a:fillRect l="-117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2A8DD-C9BE-DFDB-D6ED-8141CFAA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DD1B-FEC1-A73B-474D-8CCD86EE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0" y="1766430"/>
            <a:ext cx="8747946" cy="2343764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OP_IF </a:t>
            </a:r>
            <a:r>
              <a:rPr lang="en-US" sz="1600" dirty="0"/>
              <a:t>	// Alice can redeem UTXO any time using a preimage</a:t>
            </a:r>
          </a:p>
          <a:p>
            <a:pPr marL="0" indent="0">
              <a:buNone/>
              <a:tabLst>
                <a:tab pos="341313" algn="l"/>
                <a:tab pos="4795838" algn="l"/>
              </a:tabLst>
            </a:pPr>
            <a:r>
              <a:rPr lang="en-US" sz="1600" dirty="0"/>
              <a:t>	OP_HASH256  &lt;digest&gt;  OP_EQUALVERIFY	// redeem by providing &lt;digest&gt; preimage,</a:t>
            </a:r>
          </a:p>
          <a:p>
            <a:pPr marL="0" indent="0">
              <a:buNone/>
              <a:tabLst>
                <a:tab pos="341313" algn="l"/>
                <a:tab pos="4795838" algn="l"/>
              </a:tabLst>
            </a:pPr>
            <a:r>
              <a:rPr lang="en-US" sz="1600" dirty="0"/>
              <a:t>	DUP  HASH256  &lt;</a:t>
            </a:r>
            <a:r>
              <a:rPr lang="en-US" sz="1600" dirty="0" err="1"/>
              <a:t>AlicePKhash</a:t>
            </a:r>
            <a:r>
              <a:rPr lang="en-US" sz="1600" dirty="0"/>
              <a:t>&gt;  EQVERIFY  CHECKSIG	// and Alice’s signature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n-US" sz="1600" b="1" dirty="0"/>
              <a:t>OP_ELSE </a:t>
            </a:r>
            <a:r>
              <a:rPr lang="en-US" sz="1600" dirty="0"/>
              <a:t>	 // Bob can redeem UTXO only after </a:t>
            </a:r>
            <a:r>
              <a:rPr lang="en-US" sz="1600" dirty="0" err="1"/>
              <a:t>timelock</a:t>
            </a:r>
            <a:endParaRPr lang="en-US" sz="1600" dirty="0"/>
          </a:p>
          <a:p>
            <a:pPr marL="0" indent="0">
              <a:buNone/>
              <a:tabLst>
                <a:tab pos="341313" algn="l"/>
                <a:tab pos="4795838" algn="l"/>
              </a:tabLst>
            </a:pPr>
            <a:r>
              <a:rPr lang="en-US" sz="1600" dirty="0"/>
              <a:t>	&lt;num&gt;  OP_CLTV  OP_DROP	// redeem &lt;num&gt; blocks after UTXO created,</a:t>
            </a:r>
          </a:p>
          <a:p>
            <a:pPr marL="0" indent="0">
              <a:buNone/>
              <a:tabLst>
                <a:tab pos="341313" algn="l"/>
                <a:tab pos="4795838" algn="l"/>
              </a:tabLst>
            </a:pPr>
            <a:r>
              <a:rPr lang="en-US" sz="1600" dirty="0"/>
              <a:t>	DUP  HASH256  &lt;</a:t>
            </a:r>
            <a:r>
              <a:rPr lang="en-US" sz="1600" dirty="0" err="1"/>
              <a:t>BobPKhash</a:t>
            </a:r>
            <a:r>
              <a:rPr lang="en-US" sz="1600" dirty="0"/>
              <a:t>&gt;  EQVERIFY  CHECKSIG	// and Bob’s signature</a:t>
            </a:r>
          </a:p>
          <a:p>
            <a:pPr marL="0" indent="0">
              <a:spcBef>
                <a:spcPts val="984"/>
              </a:spcBef>
              <a:buNone/>
            </a:pPr>
            <a:r>
              <a:rPr lang="en-US" sz="1600" b="1" dirty="0"/>
              <a:t>OP_ENDIF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3FE63-120F-0145-619A-4E7A6FC0616C}"/>
              </a:ext>
            </a:extLst>
          </p:cNvPr>
          <p:cNvSpPr txBox="1"/>
          <p:nvPr/>
        </p:nvSpPr>
        <p:spPr>
          <a:xfrm>
            <a:off x="386530" y="1033306"/>
            <a:ext cx="778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Example </a:t>
            </a:r>
            <a:r>
              <a:rPr lang="en-US" dirty="0" err="1">
                <a:latin typeface="+mn-lt"/>
              </a:rPr>
              <a:t>locktime</a:t>
            </a:r>
            <a:r>
              <a:rPr lang="en-US" dirty="0">
                <a:latin typeface="+mn-lt"/>
              </a:rPr>
              <a:t> redeem script:   two ways to redeem UTXO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76197-C8A4-7469-D10B-B0B05E2AC1D1}"/>
              </a:ext>
            </a:extLst>
          </p:cNvPr>
          <p:cNvSpPr txBox="1"/>
          <p:nvPr/>
        </p:nvSpPr>
        <p:spPr>
          <a:xfrm>
            <a:off x="329380" y="4489345"/>
            <a:ext cx="599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This is called a </a:t>
            </a:r>
            <a:r>
              <a:rPr lang="en-US" b="1" dirty="0">
                <a:latin typeface="+mn-lt"/>
              </a:rPr>
              <a:t>hash-</a:t>
            </a:r>
            <a:r>
              <a:rPr lang="en-US" b="1" dirty="0" err="1">
                <a:latin typeface="+mn-lt"/>
              </a:rPr>
              <a:t>timelock</a:t>
            </a:r>
            <a:r>
              <a:rPr lang="en-US" b="1" dirty="0">
                <a:latin typeface="+mn-lt"/>
              </a:rPr>
              <a:t> contract  </a:t>
            </a:r>
            <a:r>
              <a:rPr lang="en-US" dirty="0">
                <a:latin typeface="+mn-lt"/>
              </a:rPr>
              <a:t>(HTLC).</a:t>
            </a:r>
          </a:p>
        </p:txBody>
      </p:sp>
    </p:spTree>
    <p:extLst>
      <p:ext uri="{BB962C8B-B14F-4D97-AF65-F5344CB8AC3E}">
        <p14:creationId xmlns:p14="http://schemas.microsoft.com/office/powerpoint/2010/main" val="15711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Payment Channel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2A14-C903-3C47-AEDA-026C17D2C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02" y="1761699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83704-5462-EE4B-BB23-D8249851D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863432"/>
            <a:ext cx="584280" cy="8643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F66C5B-252D-054A-BD2F-50CABFFD78E4}"/>
              </a:ext>
            </a:extLst>
          </p:cNvPr>
          <p:cNvCxnSpPr/>
          <p:nvPr/>
        </p:nvCxnSpPr>
        <p:spPr>
          <a:xfrm>
            <a:off x="1835919" y="2295591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rocess 6">
            <a:extLst>
              <a:ext uri="{FF2B5EF4-FFF2-40B4-BE49-F238E27FC236}">
                <a16:creationId xmlns:a16="http://schemas.microsoft.com/office/drawing/2014/main" id="{3E391862-2195-2340-8F82-B0319606C4B1}"/>
              </a:ext>
            </a:extLst>
          </p:cNvPr>
          <p:cNvSpPr/>
          <p:nvPr/>
        </p:nvSpPr>
        <p:spPr>
          <a:xfrm>
            <a:off x="2338843" y="909169"/>
            <a:ext cx="4193294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2-of-2 </a:t>
            </a:r>
            <a:r>
              <a:rPr lang="en-US" dirty="0" err="1"/>
              <a:t>multisig</a:t>
            </a:r>
            <a:r>
              <a:rPr lang="en-US" dirty="0"/>
              <a:t> address AB</a:t>
            </a:r>
          </a:p>
          <a:p>
            <a:pPr algn="ctr"/>
            <a:r>
              <a:rPr lang="en-US" dirty="0"/>
              <a:t>Value: 10 BTC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42E3B-5183-794E-B8B4-8ED659703502}"/>
              </a:ext>
            </a:extLst>
          </p:cNvPr>
          <p:cNvSpPr txBox="1"/>
          <p:nvPr/>
        </p:nvSpPr>
        <p:spPr>
          <a:xfrm>
            <a:off x="286193" y="2624510"/>
            <a:ext cx="199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x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B9524-E6F2-6C4D-A85B-705A5D5D118F}"/>
              </a:ext>
            </a:extLst>
          </p:cNvPr>
          <p:cNvSpPr txBox="1"/>
          <p:nvPr/>
        </p:nvSpPr>
        <p:spPr>
          <a:xfrm>
            <a:off x="6532137" y="2541080"/>
            <a:ext cx="199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72DE4-CCB3-0948-B8F5-2071B18892FE}"/>
              </a:ext>
            </a:extLst>
          </p:cNvPr>
          <p:cNvSpPr txBox="1"/>
          <p:nvPr/>
        </p:nvSpPr>
        <p:spPr>
          <a:xfrm>
            <a:off x="1733641" y="1829808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X=H(x)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C9B39-B147-3C43-97A9-C603B94CA155}"/>
              </a:ext>
            </a:extLst>
          </p:cNvPr>
          <p:cNvSpPr txBox="1"/>
          <p:nvPr/>
        </p:nvSpPr>
        <p:spPr>
          <a:xfrm>
            <a:off x="5535710" y="2347344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Y=H(y)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3246" y="2969696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TX1:   input: UTXO for address AB</a:t>
            </a:r>
          </a:p>
          <a:p>
            <a:pPr algn="l"/>
            <a:r>
              <a:rPr lang="en-US" dirty="0">
                <a:solidFill>
                  <a:srgbClr val="7030A0"/>
                </a:solidFill>
                <a:latin typeface="+mn-lt"/>
              </a:rPr>
              <a:t>Out1: pay 7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Out2: either </a:t>
            </a:r>
            <a:r>
              <a:rPr lang="en-US" dirty="0">
                <a:solidFill>
                  <a:srgbClr val="00B050"/>
                </a:solidFill>
              </a:rPr>
              <a:t>3 ⇾ B,  </a:t>
            </a:r>
            <a:r>
              <a:rPr lang="en-US" sz="2000" dirty="0">
                <a:solidFill>
                  <a:srgbClr val="00B050"/>
                </a:solidFill>
              </a:rPr>
              <a:t>7 day </a:t>
            </a:r>
            <a:r>
              <a:rPr lang="en-US" sz="2000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or 3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5EB8-A956-574C-A732-8EC5E8DDB7FD}"/>
              </a:ext>
            </a:extLst>
          </p:cNvPr>
          <p:cNvSpPr txBox="1"/>
          <p:nvPr/>
        </p:nvSpPr>
        <p:spPr>
          <a:xfrm>
            <a:off x="4727637" y="2934494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TX2:  input UTXO for address AB</a:t>
            </a:r>
          </a:p>
          <a:p>
            <a:r>
              <a:rPr lang="en-US" dirty="0">
                <a:solidFill>
                  <a:srgbClr val="7030A0"/>
                </a:solidFill>
              </a:rPr>
              <a:t>pay 3 -&gt; B </a:t>
            </a:r>
          </a:p>
          <a:p>
            <a:r>
              <a:rPr lang="en-US" dirty="0">
                <a:solidFill>
                  <a:srgbClr val="00B050"/>
                </a:solidFill>
              </a:rPr>
              <a:t>either 7 ⇾ A,   </a:t>
            </a:r>
            <a:r>
              <a:rPr lang="en-US" sz="2000" dirty="0">
                <a:solidFill>
                  <a:srgbClr val="00B050"/>
                </a:solidFill>
              </a:rPr>
              <a:t>7 day </a:t>
            </a:r>
            <a:r>
              <a:rPr lang="en-US" sz="2000" dirty="0" err="1">
                <a:solidFill>
                  <a:srgbClr val="00B050"/>
                </a:solidFill>
              </a:rPr>
              <a:t>timelock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7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H(x)=X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8FE7A5-954F-7F4E-BFA9-E2E5EC35EB6B}"/>
              </a:ext>
            </a:extLst>
          </p:cNvPr>
          <p:cNvCxnSpPr/>
          <p:nvPr/>
        </p:nvCxnSpPr>
        <p:spPr>
          <a:xfrm flipV="1">
            <a:off x="1282620" y="1495168"/>
            <a:ext cx="855099" cy="635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5467B0-8D12-1649-8537-D1A3D3D35AC0}"/>
              </a:ext>
            </a:extLst>
          </p:cNvPr>
          <p:cNvSpPr txBox="1"/>
          <p:nvPr/>
        </p:nvSpPr>
        <p:spPr>
          <a:xfrm>
            <a:off x="1465563" y="1414591"/>
            <a:ext cx="7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9C763-E7FA-4E42-A6DB-CA70E1B9447C}"/>
              </a:ext>
            </a:extLst>
          </p:cNvPr>
          <p:cNvSpPr txBox="1"/>
          <p:nvPr/>
        </p:nvSpPr>
        <p:spPr>
          <a:xfrm>
            <a:off x="6756630" y="1486933"/>
            <a:ext cx="74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7B5D55-D5DD-664A-A964-4087FE33E003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6573790" y="1588438"/>
            <a:ext cx="497512" cy="581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B4B1F2-6AB1-83EA-A030-250EE11731EE}"/>
              </a:ext>
            </a:extLst>
          </p:cNvPr>
          <p:cNvSpPr txBox="1"/>
          <p:nvPr/>
        </p:nvSpPr>
        <p:spPr>
          <a:xfrm>
            <a:off x="699978" y="895679"/>
            <a:ext cx="164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address AB: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0D9734-3A30-53B8-8804-6CC9D9DE084C}"/>
              </a:ext>
            </a:extLst>
          </p:cNvPr>
          <p:cNvSpPr txBox="1"/>
          <p:nvPr/>
        </p:nvSpPr>
        <p:spPr>
          <a:xfrm>
            <a:off x="177091" y="4818526"/>
            <a:ext cx="668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Alice can sign and post Tx2, wait 7 days, and get her funds 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7203CC-9940-3B92-431C-EEB9C47809F7}"/>
              </a:ext>
            </a:extLst>
          </p:cNvPr>
          <p:cNvSpPr txBox="1"/>
          <p:nvPr/>
        </p:nvSpPr>
        <p:spPr>
          <a:xfrm>
            <a:off x="6559389" y="880593"/>
            <a:ext cx="235224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000" dirty="0">
                <a:latin typeface="+mn-lt"/>
              </a:rPr>
              <a:t>spending requires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sigs by Alice and Bob</a:t>
            </a:r>
          </a:p>
        </p:txBody>
      </p:sp>
    </p:spTree>
    <p:extLst>
      <p:ext uri="{BB962C8B-B14F-4D97-AF65-F5344CB8AC3E}">
        <p14:creationId xmlns:p14="http://schemas.microsoft.com/office/powerpoint/2010/main" val="13579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893 0.01173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226 0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736 0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753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Channel Update: Alice pays Bob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2A14-C903-3C47-AEDA-026C17D2C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02" y="1761699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83704-5462-EE4B-BB23-D8249851D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863432"/>
            <a:ext cx="584280" cy="8643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F66C5B-252D-054A-BD2F-50CABFFD78E4}"/>
              </a:ext>
            </a:extLst>
          </p:cNvPr>
          <p:cNvCxnSpPr/>
          <p:nvPr/>
        </p:nvCxnSpPr>
        <p:spPr>
          <a:xfrm>
            <a:off x="1835919" y="2295591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rocess 6">
            <a:extLst>
              <a:ext uri="{FF2B5EF4-FFF2-40B4-BE49-F238E27FC236}">
                <a16:creationId xmlns:a16="http://schemas.microsoft.com/office/drawing/2014/main" id="{3E391862-2195-2340-8F82-B0319606C4B1}"/>
              </a:ext>
            </a:extLst>
          </p:cNvPr>
          <p:cNvSpPr/>
          <p:nvPr/>
        </p:nvSpPr>
        <p:spPr>
          <a:xfrm>
            <a:off x="2338843" y="909169"/>
            <a:ext cx="4193294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2-of-2 </a:t>
            </a:r>
            <a:r>
              <a:rPr lang="en-US" dirty="0" err="1"/>
              <a:t>Multisig</a:t>
            </a:r>
            <a:r>
              <a:rPr lang="en-US" dirty="0"/>
              <a:t> UTXO AB</a:t>
            </a:r>
          </a:p>
          <a:p>
            <a:pPr algn="ctr"/>
            <a:r>
              <a:rPr lang="en-US" dirty="0"/>
              <a:t>Value: 10 BTC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42E3B-5183-794E-B8B4-8ED659703502}"/>
              </a:ext>
            </a:extLst>
          </p:cNvPr>
          <p:cNvSpPr txBox="1"/>
          <p:nvPr/>
        </p:nvSpPr>
        <p:spPr>
          <a:xfrm>
            <a:off x="286193" y="2624510"/>
            <a:ext cx="199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x’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72DE4-CCB3-0948-B8F5-2071B18892FE}"/>
              </a:ext>
            </a:extLst>
          </p:cNvPr>
          <p:cNvSpPr txBox="1"/>
          <p:nvPr/>
        </p:nvSpPr>
        <p:spPr>
          <a:xfrm>
            <a:off x="1813193" y="1712953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X’=H(x’)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3246" y="2969696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TX3 input: </a:t>
            </a:r>
            <a:r>
              <a:rPr lang="en-US" sz="2000" dirty="0"/>
              <a:t>UTXO for address AB</a:t>
            </a:r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Out1: pay 6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Out2: either </a:t>
            </a:r>
            <a:r>
              <a:rPr lang="en-US" dirty="0">
                <a:solidFill>
                  <a:srgbClr val="00B050"/>
                </a:solidFill>
              </a:rPr>
              <a:t>4 ⇾ B,   </a:t>
            </a:r>
            <a:r>
              <a:rPr lang="en-US" sz="2000" dirty="0">
                <a:solidFill>
                  <a:srgbClr val="00B050"/>
                </a:solidFill>
              </a:rPr>
              <a:t>7 day </a:t>
            </a:r>
            <a:r>
              <a:rPr lang="en-US" sz="2000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  <a:latin typeface="+mn-lt"/>
              </a:rPr>
              <a:t>     or 4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5EB8-A956-574C-A732-8EC5E8DDB7FD}"/>
              </a:ext>
            </a:extLst>
          </p:cNvPr>
          <p:cNvSpPr txBox="1"/>
          <p:nvPr/>
        </p:nvSpPr>
        <p:spPr>
          <a:xfrm>
            <a:off x="4727637" y="2934494"/>
            <a:ext cx="441636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TX4 input: </a:t>
            </a:r>
            <a:r>
              <a:rPr lang="en-US" sz="2000" dirty="0"/>
              <a:t>UTXO for address AB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pay 4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6 ⇾ A,  </a:t>
            </a:r>
            <a:r>
              <a:rPr lang="en-US" sz="2000" dirty="0">
                <a:solidFill>
                  <a:srgbClr val="00B050"/>
                </a:solidFill>
              </a:rPr>
              <a:t>7 day </a:t>
            </a:r>
            <a:r>
              <a:rPr lang="en-US" sz="2000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6 ⇾ B now, given x’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42563-3B0F-5B43-BD54-BA1530F7F080}"/>
              </a:ext>
            </a:extLst>
          </p:cNvPr>
          <p:cNvSpPr txBox="1"/>
          <p:nvPr/>
        </p:nvSpPr>
        <p:spPr>
          <a:xfrm>
            <a:off x="777417" y="1357605"/>
            <a:ext cx="42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ED069-E1A6-35A5-75E3-460FF1EF6FBD}"/>
              </a:ext>
            </a:extLst>
          </p:cNvPr>
          <p:cNvSpPr txBox="1"/>
          <p:nvPr/>
        </p:nvSpPr>
        <p:spPr>
          <a:xfrm>
            <a:off x="2457450" y="2314575"/>
            <a:ext cx="378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Alice sends 1BTC to Bob (off chain)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1E664-193F-3E26-DB9D-FBEF673359A8}"/>
              </a:ext>
            </a:extLst>
          </p:cNvPr>
          <p:cNvSpPr/>
          <p:nvPr/>
        </p:nvSpPr>
        <p:spPr>
          <a:xfrm>
            <a:off x="1045425" y="1315294"/>
            <a:ext cx="14153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atin typeface="Apple Color Emoji" pitchFamily="2" charset="0"/>
              </a:rPr>
              <a:t>☕️</a:t>
            </a:r>
            <a:endParaRPr lang="en-US" sz="5000" dirty="0">
              <a:effectLst/>
              <a:latin typeface="Apple Color Emoj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243 0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468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-0.50243 -6.17284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12 L 0.54167 0.11296 " pathEditMode="relative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 animBg="1"/>
      <p:bldP spid="14" grpId="1" animBg="1"/>
      <p:bldP spid="3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 ways to close the channel?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572000" y="3204508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TX3:    </a:t>
            </a:r>
            <a:r>
              <a:rPr lang="en-US" dirty="0"/>
              <a:t>(current state)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6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4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4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5EB8-A956-574C-A732-8EC5E8DDB7FD}"/>
              </a:ext>
            </a:extLst>
          </p:cNvPr>
          <p:cNvSpPr txBox="1"/>
          <p:nvPr/>
        </p:nvSpPr>
        <p:spPr>
          <a:xfrm>
            <a:off x="0" y="3197462"/>
            <a:ext cx="451859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TX4:    (current state)</a:t>
            </a:r>
          </a:p>
          <a:p>
            <a:r>
              <a:rPr lang="en-US" dirty="0">
                <a:solidFill>
                  <a:srgbClr val="7030A0"/>
                </a:solidFill>
              </a:rPr>
              <a:t>pay 4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6 ⇾ A,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6 ⇾ B now, given x’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AA46B-43BD-AA4A-B5E8-32CB05733652}"/>
              </a:ext>
            </a:extLst>
          </p:cNvPr>
          <p:cNvSpPr txBox="1"/>
          <p:nvPr/>
        </p:nvSpPr>
        <p:spPr>
          <a:xfrm>
            <a:off x="4545299" y="1265516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TX1:   (stale stale)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7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3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3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861C-891A-E34D-9C25-712AF4333FF9}"/>
              </a:ext>
            </a:extLst>
          </p:cNvPr>
          <p:cNvSpPr txBox="1"/>
          <p:nvPr/>
        </p:nvSpPr>
        <p:spPr>
          <a:xfrm>
            <a:off x="0" y="1265516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TX2:   (stale state)</a:t>
            </a:r>
          </a:p>
          <a:p>
            <a:r>
              <a:rPr lang="en-US" dirty="0">
                <a:solidFill>
                  <a:srgbClr val="7030A0"/>
                </a:solidFill>
              </a:rPr>
              <a:t>pay 3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7 ⇾ A,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7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H(x)=X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E0275-395B-DB42-BB39-3CF3F54DBE30}"/>
              </a:ext>
            </a:extLst>
          </p:cNvPr>
          <p:cNvSpPr txBox="1"/>
          <p:nvPr/>
        </p:nvSpPr>
        <p:spPr>
          <a:xfrm>
            <a:off x="0" y="803851"/>
            <a:ext cx="437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has TX2,TX4, x, x’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8CC9C-949C-9648-AB19-A090BF7CE5FC}"/>
              </a:ext>
            </a:extLst>
          </p:cNvPr>
          <p:cNvSpPr txBox="1"/>
          <p:nvPr/>
        </p:nvSpPr>
        <p:spPr>
          <a:xfrm>
            <a:off x="4518598" y="822901"/>
            <a:ext cx="437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 has TX1,TX3, y,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6911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E12C15-B4DB-06B6-AA26-5F8B76F8D353}"/>
              </a:ext>
            </a:extLst>
          </p:cNvPr>
          <p:cNvGrpSpPr/>
          <p:nvPr/>
        </p:nvGrpSpPr>
        <p:grpSpPr>
          <a:xfrm>
            <a:off x="152400" y="1856241"/>
            <a:ext cx="8991601" cy="3217984"/>
            <a:chOff x="152400" y="1856241"/>
            <a:chExt cx="8991601" cy="321798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4FA56E-398B-B8F7-C81B-D4F43A944359}"/>
                </a:ext>
              </a:extLst>
            </p:cNvPr>
            <p:cNvGrpSpPr/>
            <p:nvPr/>
          </p:nvGrpSpPr>
          <p:grpSpPr>
            <a:xfrm>
              <a:off x="152400" y="1856241"/>
              <a:ext cx="8991601" cy="3217984"/>
              <a:chOff x="152400" y="1856241"/>
              <a:chExt cx="8991601" cy="3217984"/>
            </a:xfrm>
          </p:grpSpPr>
          <p:sp>
            <p:nvSpPr>
              <p:cNvPr id="57" name="Triangle 56">
                <a:extLst>
                  <a:ext uri="{FF2B5EF4-FFF2-40B4-BE49-F238E27FC236}">
                    <a16:creationId xmlns:a16="http://schemas.microsoft.com/office/drawing/2014/main" id="{C79D0F7E-78CB-50DD-99CA-249D94879998}"/>
                  </a:ext>
                </a:extLst>
              </p:cNvPr>
              <p:cNvSpPr/>
              <p:nvPr/>
            </p:nvSpPr>
            <p:spPr>
              <a:xfrm>
                <a:off x="152401" y="1856241"/>
                <a:ext cx="8991600" cy="74850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5AAF1B-22C5-E7EA-1636-2805C4EB5294}"/>
                  </a:ext>
                </a:extLst>
              </p:cNvPr>
              <p:cNvSpPr/>
              <p:nvPr/>
            </p:nvSpPr>
            <p:spPr>
              <a:xfrm>
                <a:off x="152400" y="2593573"/>
                <a:ext cx="8894618" cy="24806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BE930C2-1575-7FC2-C9E8-252C4D42F599}"/>
                </a:ext>
              </a:extLst>
            </p:cNvPr>
            <p:cNvGrpSpPr/>
            <p:nvPr/>
          </p:nvGrpSpPr>
          <p:grpSpPr>
            <a:xfrm>
              <a:off x="435076" y="2783728"/>
              <a:ext cx="8599798" cy="2195524"/>
              <a:chOff x="435076" y="2783728"/>
              <a:chExt cx="8599798" cy="219552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004D8EF-BF68-57B9-8154-CB3533754564}"/>
                  </a:ext>
                </a:extLst>
              </p:cNvPr>
              <p:cNvGrpSpPr/>
              <p:nvPr/>
            </p:nvGrpSpPr>
            <p:grpSpPr>
              <a:xfrm>
                <a:off x="435076" y="2783728"/>
                <a:ext cx="8213635" cy="2195524"/>
                <a:chOff x="435076" y="2783728"/>
                <a:chExt cx="8213635" cy="219552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16B3C89-C39C-761F-E00B-AC57380222DE}"/>
                    </a:ext>
                  </a:extLst>
                </p:cNvPr>
                <p:cNvSpPr/>
                <p:nvPr/>
              </p:nvSpPr>
              <p:spPr>
                <a:xfrm>
                  <a:off x="4716831" y="2802778"/>
                  <a:ext cx="2238149" cy="217647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dirty="0"/>
                    <a:t>Polynomial</a:t>
                  </a:r>
                </a:p>
                <a:p>
                  <a:pPr algn="ctr"/>
                  <a:r>
                    <a:rPr lang="en-US" dirty="0"/>
                    <a:t>Relations</a:t>
                  </a:r>
                </a:p>
              </p:txBody>
            </p: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7A2D9F9B-31DA-C5A2-BB55-7684BABC35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47295" y="3714582"/>
                  <a:ext cx="1577222" cy="1121580"/>
                </a:xfrm>
                <a:prstGeom prst="rect">
                  <a:avLst/>
                </a:prstGeom>
              </p:spPr>
            </p:pic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52074E7-6E90-529F-D98C-90FF05A117C4}"/>
                    </a:ext>
                  </a:extLst>
                </p:cNvPr>
                <p:cNvGrpSpPr/>
                <p:nvPr/>
              </p:nvGrpSpPr>
              <p:grpSpPr>
                <a:xfrm>
                  <a:off x="435076" y="3759654"/>
                  <a:ext cx="2654492" cy="523220"/>
                  <a:chOff x="1171782" y="1620702"/>
                  <a:chExt cx="265449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8F64182A-0613-F28E-CD47-AFC3C2F75A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71782" y="1620702"/>
                        <a:ext cx="1747273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14:m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a14:m>
                        <a:r>
                          <a:rPr lang="en-US" sz="2800" dirty="0">
                            <a:latin typeface="+mn-lt"/>
                          </a:rPr>
                          <a:t>,  witness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8F64182A-0613-F28E-CD47-AFC3C2F75AE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71782" y="1620702"/>
                        <a:ext cx="1747273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t="-14286" r="-6522" b="-2857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48B76B62-4390-D046-57D6-1502AD399A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3522" y="1872480"/>
                    <a:ext cx="872752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2176A89-6E5A-8001-5E73-B6A2FC4B78BA}"/>
                    </a:ext>
                  </a:extLst>
                </p:cNvPr>
                <p:cNvSpPr txBox="1"/>
                <p:nvPr/>
              </p:nvSpPr>
              <p:spPr>
                <a:xfrm>
                  <a:off x="1026071" y="3236434"/>
                  <a:ext cx="10818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800" b="0" i="0" dirty="0">
                      <a:latin typeface="+mj-lt"/>
                    </a:rPr>
                    <a:t>circuit</a:t>
                  </a:r>
                  <a:endParaRPr lang="en-US" sz="2800" dirty="0">
                    <a:latin typeface="+mn-lt"/>
                  </a:endParaRPr>
                </a:p>
              </p:txBody>
            </p: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EC2B79A8-E248-55F6-31F9-F7E37916CD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2349" y="3528684"/>
                  <a:ext cx="907219" cy="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90768AD-B533-3196-B3CD-746E1274518C}"/>
                    </a:ext>
                  </a:extLst>
                </p:cNvPr>
                <p:cNvGrpSpPr/>
                <p:nvPr/>
              </p:nvGrpSpPr>
              <p:grpSpPr>
                <a:xfrm>
                  <a:off x="6969268" y="3452736"/>
                  <a:ext cx="1679443" cy="646331"/>
                  <a:chOff x="6807518" y="2428286"/>
                  <a:chExt cx="1679443" cy="646331"/>
                </a:xfrm>
              </p:grpSpPr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CBB53F0B-E88C-4941-0F6C-572353845F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07518" y="2771422"/>
                    <a:ext cx="1147228" cy="0"/>
                  </a:xfrm>
                  <a:prstGeom prst="straightConnector1">
                    <a:avLst/>
                  </a:prstGeom>
                  <a:ln w="76200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92EEF4A2-3E72-4A19-369F-640E6543FD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914047" y="2428286"/>
                        <a:ext cx="572914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60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m:oMathPara>
                        </a14:m>
                        <a:endParaRPr lang="en-US" sz="3600" dirty="0">
                          <a:latin typeface="+mn-lt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00B1DEF5-2B4D-E647-C303-CB67784EF3C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14047" y="2428286"/>
                        <a:ext cx="572914" cy="64633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41B567D-E129-013A-D5AC-160588400027}"/>
                    </a:ext>
                  </a:extLst>
                </p:cNvPr>
                <p:cNvSpPr txBox="1"/>
                <p:nvPr/>
              </p:nvSpPr>
              <p:spPr>
                <a:xfrm rot="5400000">
                  <a:off x="2377483" y="3633031"/>
                  <a:ext cx="2160271" cy="461665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arithmetization</a:t>
                  </a:r>
                  <a:endParaRPr 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625BEEDC-33D0-DFB9-7788-F6FDBDBBF8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6840" y="3786040"/>
                  <a:ext cx="911714" cy="9832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5D36B9F-D10F-1CA4-FF5A-E025DE82404A}"/>
                  </a:ext>
                </a:extLst>
              </p:cNvPr>
              <p:cNvSpPr txBox="1"/>
              <p:nvPr/>
            </p:nvSpPr>
            <p:spPr>
              <a:xfrm>
                <a:off x="7689633" y="3960856"/>
                <a:ext cx="134524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+mn-lt"/>
                  </a:rPr>
                  <a:t>proves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polynomial</a:t>
                </a:r>
              </a:p>
              <a:p>
                <a:pPr algn="ctr"/>
                <a:r>
                  <a:rPr lang="en-US" sz="2000" dirty="0">
                    <a:latin typeface="+mn-lt"/>
                  </a:rPr>
                  <a:t>relations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1C9FB8-45BD-74A8-5C38-768B7E7F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… but first, last words on SNARKs (for now)</a:t>
            </a:r>
          </a:p>
        </p:txBody>
      </p:sp>
      <p:pic>
        <p:nvPicPr>
          <p:cNvPr id="13" name="Picture 2" descr="Engine Clip Art at Clker.com - vector clip art online, royalty free &amp;  public domain">
            <a:extLst>
              <a:ext uri="{FF2B5EF4-FFF2-40B4-BE49-F238E27FC236}">
                <a16:creationId xmlns:a16="http://schemas.microsoft.com/office/drawing/2014/main" id="{AE98DD1F-3B4A-B6F2-0B96-45F5D7AB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900" y="1118127"/>
            <a:ext cx="1463009" cy="11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13457-2A8D-6B68-E821-CD6ABDF145F4}"/>
              </a:ext>
            </a:extLst>
          </p:cNvPr>
          <p:cNvGrpSpPr/>
          <p:nvPr/>
        </p:nvGrpSpPr>
        <p:grpSpPr>
          <a:xfrm>
            <a:off x="5728845" y="1278354"/>
            <a:ext cx="1447814" cy="646331"/>
            <a:chOff x="7039147" y="2428286"/>
            <a:chExt cx="1447814" cy="64633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EC1F0C6-DA58-B168-C625-DCAF2C466123}"/>
                </a:ext>
              </a:extLst>
            </p:cNvPr>
            <p:cNvCxnSpPr>
              <a:cxnSpLocks/>
            </p:cNvCxnSpPr>
            <p:nvPr/>
          </p:nvCxnSpPr>
          <p:spPr>
            <a:xfrm>
              <a:off x="7039147" y="2761590"/>
              <a:ext cx="846324" cy="98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0FBCCBE-AC47-7427-7923-064E986A5446}"/>
                    </a:ext>
                  </a:extLst>
                </p:cNvPr>
                <p:cNvSpPr txBox="1"/>
                <p:nvPr/>
              </p:nvSpPr>
              <p:spPr>
                <a:xfrm>
                  <a:off x="7914047" y="2428286"/>
                  <a:ext cx="5729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3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0B1DEF5-2B4D-E647-C303-CB67784EF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4047" y="2428286"/>
                  <a:ext cx="572914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A6746A-1817-B00D-EAE3-C160CCD590C5}"/>
              </a:ext>
            </a:extLst>
          </p:cNvPr>
          <p:cNvGrpSpPr/>
          <p:nvPr/>
        </p:nvGrpSpPr>
        <p:grpSpPr>
          <a:xfrm>
            <a:off x="1171782" y="1551427"/>
            <a:ext cx="2628064" cy="523220"/>
            <a:chOff x="1171782" y="1620702"/>
            <a:chExt cx="262806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FFECFC-574C-7D43-1D41-708EB10AD61F}"/>
                    </a:ext>
                  </a:extLst>
                </p:cNvPr>
                <p:cNvSpPr txBox="1"/>
                <p:nvPr/>
              </p:nvSpPr>
              <p:spPr>
                <a:xfrm>
                  <a:off x="1171782" y="1620702"/>
                  <a:ext cx="17472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+mn-lt"/>
                    </a:rPr>
                    <a:t>,  witness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FFECFC-574C-7D43-1D41-708EB10AD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82" y="1620702"/>
                  <a:ext cx="1747273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9302" r="-6522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AB7044E-8644-CDC4-17A6-F05B994B0098}"/>
                </a:ext>
              </a:extLst>
            </p:cNvPr>
            <p:cNvCxnSpPr>
              <a:cxnSpLocks/>
            </p:cNvCxnSpPr>
            <p:nvPr/>
          </p:nvCxnSpPr>
          <p:spPr>
            <a:xfrm>
              <a:off x="2953522" y="1872480"/>
              <a:ext cx="846324" cy="983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00A3D26-B88C-9502-AD8C-53AB4060BEEE}"/>
              </a:ext>
            </a:extLst>
          </p:cNvPr>
          <p:cNvSpPr txBox="1"/>
          <p:nvPr/>
        </p:nvSpPr>
        <p:spPr>
          <a:xfrm>
            <a:off x="1762777" y="1028207"/>
            <a:ext cx="108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0" i="0" dirty="0">
                <a:latin typeface="+mj-lt"/>
              </a:rPr>
              <a:t>circuit</a:t>
            </a:r>
            <a:endParaRPr lang="en-US" sz="2800" dirty="0">
              <a:latin typeface="+mn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BE7C44-D2D0-C5E9-88A2-8B4A5924A575}"/>
              </a:ext>
            </a:extLst>
          </p:cNvPr>
          <p:cNvCxnSpPr>
            <a:cxnSpLocks/>
          </p:cNvCxnSpPr>
          <p:nvPr/>
        </p:nvCxnSpPr>
        <p:spPr>
          <a:xfrm>
            <a:off x="2919055" y="1320457"/>
            <a:ext cx="846324" cy="983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 ways to close the channel?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572000" y="3204508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TX3:    </a:t>
            </a:r>
            <a:r>
              <a:rPr lang="en-US" dirty="0"/>
              <a:t>(current state)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6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4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4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5EB8-A956-574C-A732-8EC5E8DDB7FD}"/>
              </a:ext>
            </a:extLst>
          </p:cNvPr>
          <p:cNvSpPr txBox="1"/>
          <p:nvPr/>
        </p:nvSpPr>
        <p:spPr>
          <a:xfrm>
            <a:off x="0" y="3197462"/>
            <a:ext cx="451859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TX4:    (current state)</a:t>
            </a:r>
          </a:p>
          <a:p>
            <a:r>
              <a:rPr lang="en-US" dirty="0">
                <a:solidFill>
                  <a:srgbClr val="7030A0"/>
                </a:solidFill>
              </a:rPr>
              <a:t>pay 4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6 ⇾ A,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6 ⇾ B now, given x’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AA46B-43BD-AA4A-B5E8-32CB05733652}"/>
              </a:ext>
            </a:extLst>
          </p:cNvPr>
          <p:cNvSpPr txBox="1"/>
          <p:nvPr/>
        </p:nvSpPr>
        <p:spPr>
          <a:xfrm>
            <a:off x="4545299" y="1265516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TX1: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7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3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3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861C-891A-E34D-9C25-712AF4333FF9}"/>
              </a:ext>
            </a:extLst>
          </p:cNvPr>
          <p:cNvSpPr txBox="1"/>
          <p:nvPr/>
        </p:nvSpPr>
        <p:spPr>
          <a:xfrm>
            <a:off x="0" y="1265516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TX2: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r>
              <a:rPr lang="en-US" dirty="0">
                <a:solidFill>
                  <a:srgbClr val="7030A0"/>
                </a:solidFill>
              </a:rPr>
              <a:t>pay 3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7 ⇾ A,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7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H(x)=X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E0275-395B-DB42-BB39-3CF3F54DBE30}"/>
              </a:ext>
            </a:extLst>
          </p:cNvPr>
          <p:cNvSpPr txBox="1"/>
          <p:nvPr/>
        </p:nvSpPr>
        <p:spPr>
          <a:xfrm>
            <a:off x="0" y="803851"/>
            <a:ext cx="437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has TX2,TX4, x, x’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8CC9C-949C-9648-AB19-A090BF7CE5FC}"/>
              </a:ext>
            </a:extLst>
          </p:cNvPr>
          <p:cNvSpPr txBox="1"/>
          <p:nvPr/>
        </p:nvSpPr>
        <p:spPr>
          <a:xfrm>
            <a:off x="4518598" y="822901"/>
            <a:ext cx="437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 has TX1,TX3, y,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182D3-BBA9-8AB4-0DF8-3BF7105DDE3A}"/>
              </a:ext>
            </a:extLst>
          </p:cNvPr>
          <p:cNvSpPr txBox="1"/>
          <p:nvPr/>
        </p:nvSpPr>
        <p:spPr>
          <a:xfrm>
            <a:off x="1095373" y="1404016"/>
            <a:ext cx="672767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The good case:</a:t>
            </a:r>
          </a:p>
          <a:p>
            <a:pPr algn="ctr"/>
            <a:r>
              <a:rPr lang="en-US" dirty="0">
                <a:latin typeface="+mn-lt"/>
              </a:rPr>
              <a:t>Alice can post Tx4  or  Bob can post Tx3 to chain and </a:t>
            </a:r>
          </a:p>
          <a:p>
            <a:pPr algn="ctr"/>
            <a:r>
              <a:rPr lang="en-US" dirty="0">
                <a:latin typeface="+mn-lt"/>
              </a:rPr>
              <a:t>close channel after 7 days</a:t>
            </a:r>
          </a:p>
          <a:p>
            <a:pPr algn="ctr"/>
            <a:r>
              <a:rPr lang="en-US" dirty="0">
                <a:latin typeface="+mn-lt"/>
              </a:rPr>
              <a:t>A gets 6,    B gets 4</a:t>
            </a:r>
          </a:p>
        </p:txBody>
      </p:sp>
    </p:spTree>
    <p:extLst>
      <p:ext uri="{BB962C8B-B14F-4D97-AF65-F5344CB8AC3E}">
        <p14:creationId xmlns:p14="http://schemas.microsoft.com/office/powerpoint/2010/main" val="4045985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 ways to close the channel?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572000" y="3204508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TX3: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6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4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4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5EB8-A956-574C-A732-8EC5E8DDB7FD}"/>
              </a:ext>
            </a:extLst>
          </p:cNvPr>
          <p:cNvSpPr txBox="1"/>
          <p:nvPr/>
        </p:nvSpPr>
        <p:spPr>
          <a:xfrm>
            <a:off x="0" y="3197462"/>
            <a:ext cx="451859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TX4: </a:t>
            </a:r>
          </a:p>
          <a:p>
            <a:r>
              <a:rPr lang="en-US" dirty="0">
                <a:solidFill>
                  <a:srgbClr val="7030A0"/>
                </a:solidFill>
              </a:rPr>
              <a:t>pay 4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6 ⇾ A,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6 ⇾ B now, given x’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AA46B-43BD-AA4A-B5E8-32CB05733652}"/>
              </a:ext>
            </a:extLst>
          </p:cNvPr>
          <p:cNvSpPr txBox="1"/>
          <p:nvPr/>
        </p:nvSpPr>
        <p:spPr>
          <a:xfrm>
            <a:off x="4545299" y="1265516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TX1:    </a:t>
            </a:r>
            <a:r>
              <a:rPr lang="en-US" dirty="0"/>
              <a:t>(stale state)</a:t>
            </a:r>
            <a:endParaRPr lang="en-US" dirty="0">
              <a:latin typeface="+mn-lt"/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7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3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3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861C-891A-E34D-9C25-712AF4333FF9}"/>
              </a:ext>
            </a:extLst>
          </p:cNvPr>
          <p:cNvSpPr txBox="1"/>
          <p:nvPr/>
        </p:nvSpPr>
        <p:spPr>
          <a:xfrm>
            <a:off x="0" y="1265516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TX2:    (stale state)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7030A0"/>
                </a:solidFill>
              </a:rPr>
              <a:t>pay 3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7 ⇾ A,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7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H(x)=X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E0275-395B-DB42-BB39-3CF3F54DBE30}"/>
              </a:ext>
            </a:extLst>
          </p:cNvPr>
          <p:cNvSpPr txBox="1"/>
          <p:nvPr/>
        </p:nvSpPr>
        <p:spPr>
          <a:xfrm>
            <a:off x="0" y="803851"/>
            <a:ext cx="437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has TX2,TX4, x, x’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8CC9C-949C-9648-AB19-A090BF7CE5FC}"/>
              </a:ext>
            </a:extLst>
          </p:cNvPr>
          <p:cNvSpPr txBox="1"/>
          <p:nvPr/>
        </p:nvSpPr>
        <p:spPr>
          <a:xfrm>
            <a:off x="4518598" y="822901"/>
            <a:ext cx="437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 has TX1,TX3, y,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182D3-BBA9-8AB4-0DF8-3BF7105DDE3A}"/>
              </a:ext>
            </a:extLst>
          </p:cNvPr>
          <p:cNvSpPr txBox="1"/>
          <p:nvPr/>
        </p:nvSpPr>
        <p:spPr>
          <a:xfrm>
            <a:off x="375477" y="3299463"/>
            <a:ext cx="828624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The bad case (Alice cheats):</a:t>
            </a:r>
          </a:p>
          <a:p>
            <a:pPr algn="ctr"/>
            <a:r>
              <a:rPr lang="en-US" dirty="0">
                <a:latin typeface="+mn-lt"/>
              </a:rPr>
              <a:t>if Alice posts the stale Tx2   then   Bob will use x to take all 10 BTC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⇒  sending x to Bob revokes the stale Tx2 held by Alice</a:t>
            </a:r>
          </a:p>
        </p:txBody>
      </p:sp>
    </p:spTree>
    <p:extLst>
      <p:ext uri="{BB962C8B-B14F-4D97-AF65-F5344CB8AC3E}">
        <p14:creationId xmlns:p14="http://schemas.microsoft.com/office/powerpoint/2010/main" val="1009591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Channel Update: Bob pays Alice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2A14-C903-3C47-AEDA-026C17D2C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02" y="1761699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983704-5462-EE4B-BB23-D8249851D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863432"/>
            <a:ext cx="584280" cy="8643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F66C5B-252D-054A-BD2F-50CABFFD78E4}"/>
              </a:ext>
            </a:extLst>
          </p:cNvPr>
          <p:cNvCxnSpPr/>
          <p:nvPr/>
        </p:nvCxnSpPr>
        <p:spPr>
          <a:xfrm>
            <a:off x="1835919" y="2295591"/>
            <a:ext cx="48593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rocess 6">
            <a:extLst>
              <a:ext uri="{FF2B5EF4-FFF2-40B4-BE49-F238E27FC236}">
                <a16:creationId xmlns:a16="http://schemas.microsoft.com/office/drawing/2014/main" id="{3E391862-2195-2340-8F82-B0319606C4B1}"/>
              </a:ext>
            </a:extLst>
          </p:cNvPr>
          <p:cNvSpPr/>
          <p:nvPr/>
        </p:nvSpPr>
        <p:spPr>
          <a:xfrm>
            <a:off x="2338843" y="909169"/>
            <a:ext cx="4193294" cy="67926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2-of-2 </a:t>
            </a:r>
            <a:r>
              <a:rPr lang="en-US" dirty="0" err="1"/>
              <a:t>Multisig</a:t>
            </a:r>
            <a:r>
              <a:rPr lang="en-US" dirty="0"/>
              <a:t> Address C:</a:t>
            </a:r>
          </a:p>
          <a:p>
            <a:pPr algn="ctr"/>
            <a:r>
              <a:rPr lang="en-US" dirty="0"/>
              <a:t>Value: 10 BTC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42E3B-5183-794E-B8B4-8ED659703502}"/>
              </a:ext>
            </a:extLst>
          </p:cNvPr>
          <p:cNvSpPr txBox="1"/>
          <p:nvPr/>
        </p:nvSpPr>
        <p:spPr>
          <a:xfrm>
            <a:off x="6311653" y="2541080"/>
            <a:ext cx="199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y’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72DE4-CCB3-0948-B8F5-2071B18892FE}"/>
              </a:ext>
            </a:extLst>
          </p:cNvPr>
          <p:cNvSpPr txBox="1"/>
          <p:nvPr/>
        </p:nvSpPr>
        <p:spPr>
          <a:xfrm>
            <a:off x="5920477" y="1792481"/>
            <a:ext cx="122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Y’=H(y’)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3246" y="2969696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TX5 </a:t>
            </a:r>
            <a:r>
              <a:rPr lang="en-US" dirty="0"/>
              <a:t>input: UTXO for address AB</a:t>
            </a:r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8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2 ⇾ B,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2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H(y’)=Y’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B75EB8-A956-574C-A732-8EC5E8DDB7FD}"/>
              </a:ext>
            </a:extLst>
          </p:cNvPr>
          <p:cNvSpPr txBox="1"/>
          <p:nvPr/>
        </p:nvSpPr>
        <p:spPr>
          <a:xfrm>
            <a:off x="4727637" y="2934494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TX6 input: UTXO for address AB</a:t>
            </a:r>
          </a:p>
          <a:p>
            <a:r>
              <a:rPr lang="en-US" dirty="0">
                <a:solidFill>
                  <a:srgbClr val="7030A0"/>
                </a:solidFill>
              </a:rPr>
              <a:t>pay 2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8 ⇾ A,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8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42563-3B0F-5B43-BD54-BA1530F7F080}"/>
              </a:ext>
            </a:extLst>
          </p:cNvPr>
          <p:cNvSpPr txBox="1"/>
          <p:nvPr/>
        </p:nvSpPr>
        <p:spPr>
          <a:xfrm>
            <a:off x="6858239" y="1455430"/>
            <a:ext cx="42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3DDC4-AE26-B908-4FB4-82DF6935B3C5}"/>
              </a:ext>
            </a:extLst>
          </p:cNvPr>
          <p:cNvSpPr txBox="1"/>
          <p:nvPr/>
        </p:nvSpPr>
        <p:spPr>
          <a:xfrm>
            <a:off x="2343150" y="2314575"/>
            <a:ext cx="378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Bob sends 2BTC to Alice (off chain)</a:t>
            </a:r>
          </a:p>
        </p:txBody>
      </p:sp>
    </p:spTree>
    <p:extLst>
      <p:ext uri="{BB962C8B-B14F-4D97-AF65-F5344CB8AC3E}">
        <p14:creationId xmlns:p14="http://schemas.microsoft.com/office/powerpoint/2010/main" val="25137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1111 0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51944 -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-0.50226 0.006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56996 0.16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7" y="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 animBg="1"/>
      <p:bldP spid="14" grpId="1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 ways to close the channel?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572000" y="1236240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TX3: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6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4 ⇾ B,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4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861C-891A-E34D-9C25-712AF4333FF9}"/>
              </a:ext>
            </a:extLst>
          </p:cNvPr>
          <p:cNvSpPr txBox="1"/>
          <p:nvPr/>
        </p:nvSpPr>
        <p:spPr>
          <a:xfrm>
            <a:off x="0" y="1236241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TX2: </a:t>
            </a:r>
          </a:p>
          <a:p>
            <a:r>
              <a:rPr lang="en-US" dirty="0">
                <a:solidFill>
                  <a:srgbClr val="7030A0"/>
                </a:solidFill>
              </a:rPr>
              <a:t>pay 3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7 ⇾ A,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7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H(x)=X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0B226-BB35-D24D-A416-54E15BA95C51}"/>
              </a:ext>
            </a:extLst>
          </p:cNvPr>
          <p:cNvSpPr txBox="1"/>
          <p:nvPr/>
        </p:nvSpPr>
        <p:spPr>
          <a:xfrm>
            <a:off x="4572000" y="3160119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TX5: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8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2 ⇾ B,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2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H(y’)=Y’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16CF5-892A-314D-A709-EEEF12ADCA12}"/>
              </a:ext>
            </a:extLst>
          </p:cNvPr>
          <p:cNvSpPr txBox="1"/>
          <p:nvPr/>
        </p:nvSpPr>
        <p:spPr>
          <a:xfrm>
            <a:off x="-1" y="3175233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TX6: </a:t>
            </a:r>
          </a:p>
          <a:p>
            <a:r>
              <a:rPr lang="en-US" dirty="0">
                <a:solidFill>
                  <a:srgbClr val="7030A0"/>
                </a:solidFill>
              </a:rPr>
              <a:t>pay 2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8 ⇾ A,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8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CDE1A-E93E-ED40-B3A4-B6D3121A7D2A}"/>
              </a:ext>
            </a:extLst>
          </p:cNvPr>
          <p:cNvSpPr txBox="1"/>
          <p:nvPr/>
        </p:nvSpPr>
        <p:spPr>
          <a:xfrm>
            <a:off x="4819140" y="827370"/>
            <a:ext cx="331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 has TX3,TX5, y, y’,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x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2D823-BB11-3140-96D2-ED01543E43C9}"/>
              </a:ext>
            </a:extLst>
          </p:cNvPr>
          <p:cNvSpPr txBox="1"/>
          <p:nvPr/>
        </p:nvSpPr>
        <p:spPr>
          <a:xfrm>
            <a:off x="-1" y="827370"/>
            <a:ext cx="3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has TX2,TX6, x, x’, 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y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944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9C56-D22C-B34C-9FCA-3284278A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 ways to close the channel?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64C31-0502-A146-8368-A655AB29F613}"/>
              </a:ext>
            </a:extLst>
          </p:cNvPr>
          <p:cNvSpPr txBox="1"/>
          <p:nvPr/>
        </p:nvSpPr>
        <p:spPr>
          <a:xfrm>
            <a:off x="4572000" y="1236240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TX3: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6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4 ⇾ B,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4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H(y)=Y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23861C-891A-E34D-9C25-712AF4333FF9}"/>
              </a:ext>
            </a:extLst>
          </p:cNvPr>
          <p:cNvSpPr txBox="1"/>
          <p:nvPr/>
        </p:nvSpPr>
        <p:spPr>
          <a:xfrm>
            <a:off x="0" y="1236241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TX2: </a:t>
            </a:r>
          </a:p>
          <a:p>
            <a:r>
              <a:rPr lang="en-US" dirty="0">
                <a:solidFill>
                  <a:srgbClr val="7030A0"/>
                </a:solidFill>
              </a:rPr>
              <a:t>pay 3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7 ⇾ A, 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7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H(x)=X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0B226-BB35-D24D-A416-54E15BA95C51}"/>
              </a:ext>
            </a:extLst>
          </p:cNvPr>
          <p:cNvSpPr txBox="1"/>
          <p:nvPr/>
        </p:nvSpPr>
        <p:spPr>
          <a:xfrm>
            <a:off x="4572000" y="3160119"/>
            <a:ext cx="455545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TX5: 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ay 8 </a:t>
            </a:r>
            <a:r>
              <a:rPr lang="en-US" dirty="0">
                <a:solidFill>
                  <a:srgbClr val="7030A0"/>
                </a:solidFill>
              </a:rPr>
              <a:t>⇾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 A </a:t>
            </a:r>
          </a:p>
          <a:p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ither </a:t>
            </a:r>
            <a:r>
              <a:rPr lang="en-US" dirty="0">
                <a:solidFill>
                  <a:srgbClr val="00B050"/>
                </a:solidFill>
              </a:rPr>
              <a:t>2 ⇾ B,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r 2 </a:t>
            </a:r>
            <a:r>
              <a:rPr lang="en-US" dirty="0">
                <a:solidFill>
                  <a:srgbClr val="00B050"/>
                </a:solidFill>
              </a:rPr>
              <a:t>⇾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A now, given y 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s.t.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 H(y’)=Y’</a:t>
            </a:r>
          </a:p>
          <a:p>
            <a:pPr algn="l"/>
            <a:r>
              <a:rPr lang="en-US" dirty="0">
                <a:latin typeface="Bradley Hand" pitchFamily="2" charset="77"/>
              </a:rPr>
              <a:t>Alice sig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16CF5-892A-314D-A709-EEEF12ADCA12}"/>
              </a:ext>
            </a:extLst>
          </p:cNvPr>
          <p:cNvSpPr txBox="1"/>
          <p:nvPr/>
        </p:nvSpPr>
        <p:spPr>
          <a:xfrm>
            <a:off x="-1" y="3175233"/>
            <a:ext cx="437311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TX6: </a:t>
            </a:r>
          </a:p>
          <a:p>
            <a:r>
              <a:rPr lang="en-US" dirty="0">
                <a:solidFill>
                  <a:srgbClr val="7030A0"/>
                </a:solidFill>
              </a:rPr>
              <a:t>pay 2 ⇾ B </a:t>
            </a:r>
          </a:p>
          <a:p>
            <a:r>
              <a:rPr lang="en-US" dirty="0">
                <a:solidFill>
                  <a:srgbClr val="00B050"/>
                </a:solidFill>
              </a:rPr>
              <a:t>either 8 ⇾ A,  7 day </a:t>
            </a:r>
            <a:r>
              <a:rPr lang="en-US" dirty="0" err="1">
                <a:solidFill>
                  <a:srgbClr val="00B050"/>
                </a:solidFill>
              </a:rPr>
              <a:t>timelock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or 8 ⇾ B now, given x </a:t>
            </a:r>
            <a:r>
              <a:rPr lang="en-US" dirty="0" err="1">
                <a:solidFill>
                  <a:srgbClr val="00B050"/>
                </a:solidFill>
              </a:rPr>
              <a:t>s.t.</a:t>
            </a:r>
            <a:r>
              <a:rPr lang="en-US" dirty="0">
                <a:solidFill>
                  <a:srgbClr val="00B050"/>
                </a:solidFill>
              </a:rPr>
              <a:t> H(x’)=X’</a:t>
            </a:r>
          </a:p>
          <a:p>
            <a:r>
              <a:rPr lang="en-US" dirty="0">
                <a:latin typeface="Bradley Hand" pitchFamily="2" charset="77"/>
              </a:rPr>
              <a:t>Bob sig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4CDE1A-E93E-ED40-B3A4-B6D3121A7D2A}"/>
              </a:ext>
            </a:extLst>
          </p:cNvPr>
          <p:cNvSpPr txBox="1"/>
          <p:nvPr/>
        </p:nvSpPr>
        <p:spPr>
          <a:xfrm>
            <a:off x="4819140" y="827370"/>
            <a:ext cx="331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Bob has TX3,TX5, y, y’,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x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2D823-BB11-3140-96D2-ED01543E43C9}"/>
              </a:ext>
            </a:extLst>
          </p:cNvPr>
          <p:cNvSpPr txBox="1"/>
          <p:nvPr/>
        </p:nvSpPr>
        <p:spPr>
          <a:xfrm>
            <a:off x="-1" y="827370"/>
            <a:ext cx="393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has TX2,TX6, x, x’, 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y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96A72-2588-6BD9-BA9A-B666752FA660}"/>
              </a:ext>
            </a:extLst>
          </p:cNvPr>
          <p:cNvSpPr txBox="1"/>
          <p:nvPr/>
        </p:nvSpPr>
        <p:spPr>
          <a:xfrm>
            <a:off x="580661" y="3770948"/>
            <a:ext cx="787587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The bad case (Bob cheats):</a:t>
            </a:r>
          </a:p>
          <a:p>
            <a:pPr algn="ctr"/>
            <a:r>
              <a:rPr lang="en-US" dirty="0">
                <a:latin typeface="+mn-lt"/>
              </a:rPr>
              <a:t>Bob posts the stale Tx3    ⇒   Alice will use y to take all 10 BTC </a:t>
            </a:r>
          </a:p>
        </p:txBody>
      </p:sp>
    </p:spTree>
    <p:extLst>
      <p:ext uri="{BB962C8B-B14F-4D97-AF65-F5344CB8AC3E}">
        <p14:creationId xmlns:p14="http://schemas.microsoft.com/office/powerpoint/2010/main" val="401675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70CB-4C58-C341-B85B-A0DE0975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Watchtowers again</a:t>
            </a:r>
          </a:p>
        </p:txBody>
      </p:sp>
      <p:pic>
        <p:nvPicPr>
          <p:cNvPr id="15362" name="Picture 2" descr="Lightning Network (Part 4) – All Adopt The Watchtower | BitMEX Blog">
            <a:extLst>
              <a:ext uri="{FF2B5EF4-FFF2-40B4-BE49-F238E27FC236}">
                <a16:creationId xmlns:a16="http://schemas.microsoft.com/office/drawing/2014/main" id="{BE669345-EE90-344E-B0C7-14057C63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4" y="1161534"/>
            <a:ext cx="2858282" cy="20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A62CF-7996-B744-A93A-BD7B46E11175}"/>
              </a:ext>
            </a:extLst>
          </p:cNvPr>
          <p:cNvSpPr txBox="1"/>
          <p:nvPr/>
        </p:nvSpPr>
        <p:spPr>
          <a:xfrm>
            <a:off x="1191489" y="1138353"/>
            <a:ext cx="459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4678363" algn="l"/>
              </a:tabLst>
            </a:pPr>
            <a:r>
              <a:rPr lang="en-US" dirty="0">
                <a:latin typeface="+mn-lt"/>
              </a:rPr>
              <a:t>Bidirectional channel requires Bob to constantly check that Alice did not try to close the channel with an old stale state</a:t>
            </a:r>
          </a:p>
          <a:p>
            <a:pPr algn="l"/>
            <a:r>
              <a:rPr lang="en-US" dirty="0">
                <a:latin typeface="+mn-lt"/>
              </a:rPr>
              <a:t>   ⇒  use </a:t>
            </a:r>
            <a:r>
              <a:rPr lang="en-US" dirty="0" err="1">
                <a:latin typeface="+mn-lt"/>
              </a:rPr>
              <a:t>hashlock</a:t>
            </a:r>
            <a:r>
              <a:rPr lang="en-US" dirty="0">
                <a:latin typeface="+mn-lt"/>
              </a:rPr>
              <a:t> value if she did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0BB08-5701-204F-92DC-FECF73A3AE6E}"/>
              </a:ext>
            </a:extLst>
          </p:cNvPr>
          <p:cNvSpPr txBox="1"/>
          <p:nvPr/>
        </p:nvSpPr>
        <p:spPr>
          <a:xfrm>
            <a:off x="5891673" y="3182219"/>
            <a:ext cx="310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Trusted for availability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806DE-6761-8C4C-1327-61E9E8BA2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44" y="1161534"/>
            <a:ext cx="473557" cy="816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8474E-3D20-0021-287D-1D78B71CE935}"/>
              </a:ext>
            </a:extLst>
          </p:cNvPr>
          <p:cNvSpPr txBox="1"/>
          <p:nvPr/>
        </p:nvSpPr>
        <p:spPr>
          <a:xfrm>
            <a:off x="457200" y="4345858"/>
            <a:ext cx="798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Bob needs to always send latest </a:t>
            </a:r>
            <a:r>
              <a:rPr lang="en-US" dirty="0" err="1">
                <a:latin typeface="+mn-lt"/>
              </a:rPr>
              <a:t>hashlock</a:t>
            </a:r>
            <a:r>
              <a:rPr lang="en-US" dirty="0">
                <a:latin typeface="+mn-lt"/>
              </a:rPr>
              <a:t> value to watchtower. </a:t>
            </a:r>
          </a:p>
        </p:txBody>
      </p:sp>
    </p:spTree>
    <p:extLst>
      <p:ext uri="{BB962C8B-B14F-4D97-AF65-F5344CB8AC3E}">
        <p14:creationId xmlns:p14="http://schemas.microsoft.com/office/powerpoint/2010/main" val="28976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DC7727F-1836-D2EB-6D81-021AFEF13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FBA6E3-C7F9-2404-2E56-348494252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Multihop</a:t>
            </a:r>
            <a:r>
              <a:rPr lang="en-US" dirty="0"/>
              <a:t> payments</a:t>
            </a:r>
          </a:p>
        </p:txBody>
      </p:sp>
    </p:spTree>
    <p:extLst>
      <p:ext uri="{BB962C8B-B14F-4D97-AF65-F5344CB8AC3E}">
        <p14:creationId xmlns:p14="http://schemas.microsoft.com/office/powerpoint/2010/main" val="1073649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8896-7FFD-9A47-9437-D0AC35DE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Multi-hop payments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5572D-76E1-A145-9870-21D1CEB16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704" y="1772722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5FB66-2474-814E-BD17-531F49AFB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724882"/>
            <a:ext cx="584280" cy="8643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315A90-82FE-A748-8078-D1FBB580D6C7}"/>
              </a:ext>
            </a:extLst>
          </p:cNvPr>
          <p:cNvCxnSpPr/>
          <p:nvPr/>
        </p:nvCxnSpPr>
        <p:spPr>
          <a:xfrm>
            <a:off x="1668162" y="2157041"/>
            <a:ext cx="228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A2AE91-A083-6D46-864B-9E76226B8A6E}"/>
              </a:ext>
            </a:extLst>
          </p:cNvPr>
          <p:cNvCxnSpPr/>
          <p:nvPr/>
        </p:nvCxnSpPr>
        <p:spPr>
          <a:xfrm>
            <a:off x="5379308" y="2157041"/>
            <a:ext cx="228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9B3AB6-4CCE-3E4C-BA8B-B133E5DE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9745" y="1725097"/>
            <a:ext cx="584281" cy="864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A938CA-6A77-EA4D-A0AD-52A416344969}"/>
              </a:ext>
            </a:extLst>
          </p:cNvPr>
          <p:cNvSpPr txBox="1"/>
          <p:nvPr/>
        </p:nvSpPr>
        <p:spPr>
          <a:xfrm>
            <a:off x="457200" y="3104401"/>
            <a:ext cx="847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Alice wants to pay Carol 1 BTC through </a:t>
            </a:r>
            <a:r>
              <a:rPr lang="en-US" i="1" dirty="0">
                <a:latin typeface="+mn-lt"/>
              </a:rPr>
              <a:t>untrusted</a:t>
            </a:r>
            <a:r>
              <a:rPr lang="en-US" dirty="0">
                <a:latin typeface="+mn-lt"/>
              </a:rPr>
              <a:t> intermediary Bob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08BBE-A87A-9561-7102-F7BB36AD7AF1}"/>
              </a:ext>
            </a:extLst>
          </p:cNvPr>
          <p:cNvSpPr txBox="1"/>
          <p:nvPr/>
        </p:nvSpPr>
        <p:spPr>
          <a:xfrm>
            <a:off x="1658628" y="1357223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Alice has channel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with bank Bob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E3066-F951-F7A0-917D-1A0A7DE66A31}"/>
              </a:ext>
            </a:extLst>
          </p:cNvPr>
          <p:cNvSpPr txBox="1"/>
          <p:nvPr/>
        </p:nvSpPr>
        <p:spPr>
          <a:xfrm>
            <a:off x="5329577" y="1425164"/>
            <a:ext cx="2385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Carol has channel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with bank Bob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A7F4C-4E85-6C08-FE8E-4CD4881BC7FC}"/>
              </a:ext>
            </a:extLst>
          </p:cNvPr>
          <p:cNvSpPr txBox="1"/>
          <p:nvPr/>
        </p:nvSpPr>
        <p:spPr>
          <a:xfrm>
            <a:off x="514314" y="3850216"/>
            <a:ext cx="787183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How:   (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) Alice pays Bob 1.01 BTC,   (ii) Bob pays Carol 1 BTC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A339A-770B-5154-FDA2-4D02AAC4E3AC}"/>
              </a:ext>
            </a:extLst>
          </p:cNvPr>
          <p:cNvSpPr txBox="1"/>
          <p:nvPr/>
        </p:nvSpPr>
        <p:spPr>
          <a:xfrm>
            <a:off x="759098" y="4546707"/>
            <a:ext cx="72443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challenge:  steps (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) and (ii) need to be atomic</a:t>
            </a:r>
          </a:p>
        </p:txBody>
      </p:sp>
    </p:spTree>
    <p:extLst>
      <p:ext uri="{BB962C8B-B14F-4D97-AF65-F5344CB8AC3E}">
        <p14:creationId xmlns:p14="http://schemas.microsoft.com/office/powerpoint/2010/main" val="3375249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8896-7FFD-9A47-9437-D0AC35DE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Multi-hop payments  </a:t>
            </a:r>
            <a:r>
              <a:rPr lang="en-US" sz="2700" dirty="0"/>
              <a:t>(briefly)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5572D-76E1-A145-9870-21D1CEB16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704" y="1362532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5FB66-2474-814E-BD17-531F49AFB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314692"/>
            <a:ext cx="584280" cy="8643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315A90-82FE-A748-8078-D1FBB580D6C7}"/>
              </a:ext>
            </a:extLst>
          </p:cNvPr>
          <p:cNvCxnSpPr>
            <a:cxnSpLocks/>
          </p:cNvCxnSpPr>
          <p:nvPr/>
        </p:nvCxnSpPr>
        <p:spPr>
          <a:xfrm>
            <a:off x="1668162" y="1746851"/>
            <a:ext cx="228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A2AE91-A083-6D46-864B-9E76226B8A6E}"/>
              </a:ext>
            </a:extLst>
          </p:cNvPr>
          <p:cNvCxnSpPr>
            <a:cxnSpLocks/>
          </p:cNvCxnSpPr>
          <p:nvPr/>
        </p:nvCxnSpPr>
        <p:spPr>
          <a:xfrm>
            <a:off x="5379308" y="1746851"/>
            <a:ext cx="228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9B3AB6-4CCE-3E4C-BA8B-B133E5DE8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79745" y="1314907"/>
            <a:ext cx="584281" cy="86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25831F-D72C-AB48-AC20-F4C805F27697}"/>
              </a:ext>
            </a:extLst>
          </p:cNvPr>
          <p:cNvSpPr txBox="1"/>
          <p:nvPr/>
        </p:nvSpPr>
        <p:spPr>
          <a:xfrm>
            <a:off x="7754951" y="2293696"/>
            <a:ext cx="155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Random 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19603-E692-D04C-8043-6264FB15C138}"/>
              </a:ext>
            </a:extLst>
          </p:cNvPr>
          <p:cNvSpPr txBox="1"/>
          <p:nvPr/>
        </p:nvSpPr>
        <p:spPr>
          <a:xfrm>
            <a:off x="7539228" y="855660"/>
            <a:ext cx="108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R=H(r)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643921-00F1-7C47-B6D7-88A97BBF1612}"/>
              </a:ext>
            </a:extLst>
          </p:cNvPr>
          <p:cNvSpPr txBox="1"/>
          <p:nvPr/>
        </p:nvSpPr>
        <p:spPr>
          <a:xfrm>
            <a:off x="514754" y="2186450"/>
            <a:ext cx="34396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 1.01 BTC to B:</a:t>
            </a:r>
          </a:p>
          <a:p>
            <a:pPr algn="l"/>
            <a:r>
              <a:rPr lang="en-US" dirty="0"/>
              <a:t>   </a:t>
            </a:r>
            <a:r>
              <a:rPr lang="en-US" dirty="0" err="1">
                <a:latin typeface="+mn-lt"/>
              </a:rPr>
              <a:t>Hashlocked</a:t>
            </a:r>
            <a:r>
              <a:rPr lang="en-US" dirty="0">
                <a:latin typeface="+mn-lt"/>
              </a:rPr>
              <a:t> to B with R,</a:t>
            </a:r>
          </a:p>
          <a:p>
            <a:pPr algn="l"/>
            <a:r>
              <a:rPr lang="en-US" dirty="0">
                <a:latin typeface="+mn-lt"/>
              </a:rPr>
              <a:t>   </a:t>
            </a:r>
            <a:r>
              <a:rPr lang="en-US" dirty="0" err="1">
                <a:latin typeface="+mn-lt"/>
              </a:rPr>
              <a:t>Timelock</a:t>
            </a:r>
            <a:r>
              <a:rPr lang="en-US" dirty="0">
                <a:latin typeface="+mn-lt"/>
              </a:rPr>
              <a:t> to A for refund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33F85-88C4-0143-8CA8-FB288F37DBBD}"/>
              </a:ext>
            </a:extLst>
          </p:cNvPr>
          <p:cNvSpPr txBox="1"/>
          <p:nvPr/>
        </p:nvSpPr>
        <p:spPr>
          <a:xfrm>
            <a:off x="4285022" y="2186450"/>
            <a:ext cx="34699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 1 BTC to C:</a:t>
            </a:r>
          </a:p>
          <a:p>
            <a:pPr algn="l"/>
            <a:r>
              <a:rPr lang="en-US" dirty="0">
                <a:latin typeface="+mn-lt"/>
              </a:rPr>
              <a:t>   </a:t>
            </a:r>
            <a:r>
              <a:rPr lang="en-US" dirty="0" err="1">
                <a:latin typeface="+mn-lt"/>
              </a:rPr>
              <a:t>Hashlocked</a:t>
            </a:r>
            <a:r>
              <a:rPr lang="en-US" dirty="0">
                <a:latin typeface="+mn-lt"/>
              </a:rPr>
              <a:t> to C with R,</a:t>
            </a:r>
          </a:p>
          <a:p>
            <a:pPr algn="l"/>
            <a:r>
              <a:rPr lang="en-US" dirty="0">
                <a:latin typeface="+mn-lt"/>
              </a:rPr>
              <a:t>   </a:t>
            </a:r>
            <a:r>
              <a:rPr lang="en-US" dirty="0" err="1">
                <a:latin typeface="+mn-lt"/>
              </a:rPr>
              <a:t>Timelock</a:t>
            </a:r>
            <a:r>
              <a:rPr lang="en-US" dirty="0">
                <a:latin typeface="+mn-lt"/>
              </a:rPr>
              <a:t> to B for refund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C49CD-928D-5D49-BA99-A546BFC987BE}"/>
              </a:ext>
            </a:extLst>
          </p:cNvPr>
          <p:cNvSpPr txBox="1"/>
          <p:nvPr/>
        </p:nvSpPr>
        <p:spPr>
          <a:xfrm>
            <a:off x="4461053" y="3723142"/>
            <a:ext cx="435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 can claim 1 BTC on-chain with r</a:t>
            </a:r>
          </a:p>
          <a:p>
            <a:pPr algn="l"/>
            <a:r>
              <a:rPr lang="en-US" dirty="0">
                <a:latin typeface="+mn-lt"/>
              </a:rPr>
              <a:t>	⇒  r is publicly known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1F1704-756F-E040-BBB5-F89A97DF7B2A}"/>
              </a:ext>
            </a:extLst>
          </p:cNvPr>
          <p:cNvSpPr txBox="1"/>
          <p:nvPr/>
        </p:nvSpPr>
        <p:spPr>
          <a:xfrm>
            <a:off x="114583" y="3860880"/>
            <a:ext cx="428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Then B can claim 1.01 BTC with 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0EBF4-E8BA-2D7E-6F0E-50071E5480CB}"/>
              </a:ext>
            </a:extLst>
          </p:cNvPr>
          <p:cNvSpPr txBox="1"/>
          <p:nvPr/>
        </p:nvSpPr>
        <p:spPr>
          <a:xfrm>
            <a:off x="948915" y="4653012"/>
            <a:ext cx="802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Carol never claims, Alice &amp; Bob get funds back after </a:t>
            </a:r>
            <a:r>
              <a:rPr lang="en-US" dirty="0" err="1">
                <a:latin typeface="+mn-lt"/>
              </a:rPr>
              <a:t>timelock</a:t>
            </a: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E94BD-57EC-D493-7120-5C1C2B0311E8}"/>
              </a:ext>
            </a:extLst>
          </p:cNvPr>
          <p:cNvSpPr txBox="1"/>
          <p:nvPr/>
        </p:nvSpPr>
        <p:spPr>
          <a:xfrm>
            <a:off x="2910131" y="3321835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radley Hand" pitchFamily="2" charset="77"/>
              </a:rPr>
              <a:t>Alice sig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1AE73-F606-5A92-4BD2-C86F39DEFE2C}"/>
              </a:ext>
            </a:extLst>
          </p:cNvPr>
          <p:cNvSpPr txBox="1"/>
          <p:nvPr/>
        </p:nvSpPr>
        <p:spPr>
          <a:xfrm>
            <a:off x="6815110" y="3324273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Bradley Hand" pitchFamily="2" charset="77"/>
              </a:rPr>
              <a:t>Bob sig</a:t>
            </a:r>
            <a:endParaRPr lang="en-US" sz="2000" dirty="0"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6573DE-58C6-D65F-F0F2-987E88470358}"/>
              </a:ext>
            </a:extLst>
          </p:cNvPr>
          <p:cNvCxnSpPr>
            <a:cxnSpLocks/>
          </p:cNvCxnSpPr>
          <p:nvPr/>
        </p:nvCxnSpPr>
        <p:spPr>
          <a:xfrm>
            <a:off x="0" y="4608900"/>
            <a:ext cx="9223228" cy="5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BEDFAE-806C-5ADA-7ABB-9F6032A41FF4}"/>
              </a:ext>
            </a:extLst>
          </p:cNvPr>
          <p:cNvSpPr txBox="1"/>
          <p:nvPr/>
        </p:nvSpPr>
        <p:spPr>
          <a:xfrm>
            <a:off x="1328366" y="1812092"/>
            <a:ext cx="149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send to B: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C6A350-A124-6B2A-BEA2-B99B647F8E62}"/>
              </a:ext>
            </a:extLst>
          </p:cNvPr>
          <p:cNvSpPr txBox="1"/>
          <p:nvPr/>
        </p:nvSpPr>
        <p:spPr>
          <a:xfrm>
            <a:off x="4947181" y="1810988"/>
            <a:ext cx="14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send to C: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BDD0A-DDB7-820F-F43B-B30E119E887C}"/>
              </a:ext>
            </a:extLst>
          </p:cNvPr>
          <p:cNvSpPr txBox="1"/>
          <p:nvPr/>
        </p:nvSpPr>
        <p:spPr>
          <a:xfrm>
            <a:off x="486178" y="113158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DA10C4-3D18-1C95-69EE-A82659030FAD}"/>
              </a:ext>
            </a:extLst>
          </p:cNvPr>
          <p:cNvSpPr txBox="1"/>
          <p:nvPr/>
        </p:nvSpPr>
        <p:spPr>
          <a:xfrm>
            <a:off x="4053300" y="116968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9F8244-C59E-D00B-CB72-1F23B2AB7D92}"/>
              </a:ext>
            </a:extLst>
          </p:cNvPr>
          <p:cNvSpPr txBox="1"/>
          <p:nvPr/>
        </p:nvSpPr>
        <p:spPr>
          <a:xfrm>
            <a:off x="8549308" y="1226392"/>
            <a:ext cx="48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896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7257 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16" grpId="0" animBg="1"/>
      <p:bldP spid="17" grpId="0" animBg="1"/>
      <p:bldP spid="18" grpId="0"/>
      <p:bldP spid="19" grpId="0"/>
      <p:bldP spid="10" grpId="0"/>
      <p:bldP spid="11" grpId="0"/>
      <p:bldP spid="12" grpId="0"/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8896-7FFD-9A47-9437-D0AC35DE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lightning 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0E756B-B349-B54F-9999-D1E3983DEE76}"/>
              </a:ext>
            </a:extLst>
          </p:cNvPr>
          <p:cNvSpPr txBox="1"/>
          <p:nvPr/>
        </p:nvSpPr>
        <p:spPr>
          <a:xfrm>
            <a:off x="327623" y="4555792"/>
            <a:ext cx="841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Many extensions possible:  multi currency hubs, credit hubs, …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B6C9F-2599-EEC4-9D4C-3653C7CE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3" y="3200906"/>
            <a:ext cx="777362" cy="777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BE227-97F0-EA5D-A6F2-39D8AE296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384" y="3210058"/>
            <a:ext cx="865035" cy="865035"/>
          </a:xfrm>
          <a:prstGeom prst="rect">
            <a:avLst/>
          </a:prstGeom>
        </p:spPr>
      </p:pic>
      <p:pic>
        <p:nvPicPr>
          <p:cNvPr id="10" name="Picture 2" descr="Free Money Clipart - Clip Art Pictures - Graphics - Illustrations | Banks  building, Clip art pictures, Clip art">
            <a:extLst>
              <a:ext uri="{FF2B5EF4-FFF2-40B4-BE49-F238E27FC236}">
                <a16:creationId xmlns:a16="http://schemas.microsoft.com/office/drawing/2014/main" id="{B139D835-691B-8281-BD86-26560748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02" y="2264212"/>
            <a:ext cx="865035" cy="7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66C9F8-19B2-5C5F-A64F-37B1C91CD38E}"/>
              </a:ext>
            </a:extLst>
          </p:cNvPr>
          <p:cNvCxnSpPr>
            <a:cxnSpLocks/>
          </p:cNvCxnSpPr>
          <p:nvPr/>
        </p:nvCxnSpPr>
        <p:spPr>
          <a:xfrm flipV="1">
            <a:off x="722715" y="2809875"/>
            <a:ext cx="920104" cy="6238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E7AB70-891C-B3AA-6D28-0D6EC3BED907}"/>
              </a:ext>
            </a:extLst>
          </p:cNvPr>
          <p:cNvCxnSpPr>
            <a:cxnSpLocks/>
          </p:cNvCxnSpPr>
          <p:nvPr/>
        </p:nvCxnSpPr>
        <p:spPr>
          <a:xfrm flipV="1">
            <a:off x="2637021" y="2651201"/>
            <a:ext cx="1408273" cy="9877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258D84-5DB1-4DA9-A94C-8B0B6DE2F34F}"/>
              </a:ext>
            </a:extLst>
          </p:cNvPr>
          <p:cNvCxnSpPr>
            <a:cxnSpLocks/>
          </p:cNvCxnSpPr>
          <p:nvPr/>
        </p:nvCxnSpPr>
        <p:spPr>
          <a:xfrm flipH="1" flipV="1">
            <a:off x="10188442" y="3645769"/>
            <a:ext cx="1012958" cy="60232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E13183-BE64-13CD-DEBB-05042AF60A92}"/>
              </a:ext>
            </a:extLst>
          </p:cNvPr>
          <p:cNvSpPr txBox="1"/>
          <p:nvPr/>
        </p:nvSpPr>
        <p:spPr>
          <a:xfrm>
            <a:off x="270406" y="999929"/>
            <a:ext cx="85307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network:  lots of open bi-directional payment channels.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Alice wants to pay Bob:  she finds a route to Bob through the graph</a:t>
            </a:r>
          </a:p>
        </p:txBody>
      </p:sp>
      <p:pic>
        <p:nvPicPr>
          <p:cNvPr id="30" name="Picture 2" descr="Free Money Clipart - Clip Art Pictures - Graphics - Illustrations | Banks  building, Clip art pictures, Clip art">
            <a:extLst>
              <a:ext uri="{FF2B5EF4-FFF2-40B4-BE49-F238E27FC236}">
                <a16:creationId xmlns:a16="http://schemas.microsoft.com/office/drawing/2014/main" id="{D18800E4-95DF-3790-7DB8-262A3A192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92" y="3510516"/>
            <a:ext cx="865035" cy="7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ree Money Clipart - Clip Art Pictures - Graphics - Illustrations | Banks  building, Clip art pictures, Clip art">
            <a:extLst>
              <a:ext uri="{FF2B5EF4-FFF2-40B4-BE49-F238E27FC236}">
                <a16:creationId xmlns:a16="http://schemas.microsoft.com/office/drawing/2014/main" id="{BC59C274-612F-224C-FBD9-EBC1679D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94" y="2156576"/>
            <a:ext cx="865035" cy="7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ree Money Clipart - Clip Art Pictures - Graphics - Illustrations | Banks  building, Clip art pictures, Clip art">
            <a:extLst>
              <a:ext uri="{FF2B5EF4-FFF2-40B4-BE49-F238E27FC236}">
                <a16:creationId xmlns:a16="http://schemas.microsoft.com/office/drawing/2014/main" id="{FBB6D3E3-3BF7-12CA-4F8B-0BD29BE3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86" y="2166852"/>
            <a:ext cx="865035" cy="7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115F0C5-BC9F-F9FF-4201-8D4CFD9FCD6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717490" y="3112633"/>
            <a:ext cx="1758202" cy="78487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EAADB46-72B3-BCD8-0CBE-B9B370111995}"/>
              </a:ext>
            </a:extLst>
          </p:cNvPr>
          <p:cNvCxnSpPr>
            <a:cxnSpLocks/>
          </p:cNvCxnSpPr>
          <p:nvPr/>
        </p:nvCxnSpPr>
        <p:spPr>
          <a:xfrm>
            <a:off x="4908210" y="2603228"/>
            <a:ext cx="1559265" cy="9736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674319-CF03-0690-B7AB-0B2EA09C5285}"/>
              </a:ext>
            </a:extLst>
          </p:cNvPr>
          <p:cNvCxnSpPr>
            <a:cxnSpLocks/>
          </p:cNvCxnSpPr>
          <p:nvPr/>
        </p:nvCxnSpPr>
        <p:spPr>
          <a:xfrm flipV="1">
            <a:off x="5331522" y="3112633"/>
            <a:ext cx="1507428" cy="56849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9BCF903-AA54-181D-1957-D99F79119891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477812" y="2930555"/>
            <a:ext cx="303738" cy="55900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368061-E80D-62A0-EFA2-79041152EEBC}"/>
              </a:ext>
            </a:extLst>
          </p:cNvPr>
          <p:cNvCxnSpPr>
            <a:cxnSpLocks/>
          </p:cNvCxnSpPr>
          <p:nvPr/>
        </p:nvCxnSpPr>
        <p:spPr>
          <a:xfrm>
            <a:off x="7239000" y="3038191"/>
            <a:ext cx="809625" cy="46687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2" y="1749569"/>
            <a:ext cx="8823178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000" dirty="0"/>
              <a:t>Scaling the blockchain</a:t>
            </a:r>
          </a:p>
        </p:txBody>
      </p:sp>
    </p:spTree>
    <p:extLst>
      <p:ext uri="{BB962C8B-B14F-4D97-AF65-F5344CB8AC3E}">
        <p14:creationId xmlns:p14="http://schemas.microsoft.com/office/powerpoint/2010/main" val="4251982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3F91-E63E-17DD-DEC8-7BB2D797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9FD24-4AE6-F7C6-2E4F-B610F91654DA}"/>
              </a:ext>
            </a:extLst>
          </p:cNvPr>
          <p:cNvSpPr txBox="1"/>
          <p:nvPr/>
        </p:nvSpPr>
        <p:spPr>
          <a:xfrm>
            <a:off x="1723738" y="971126"/>
            <a:ext cx="523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# nodes in lightning network (Nov.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4E691-D03F-E123-A875-3FBFF35102ED}"/>
              </a:ext>
            </a:extLst>
          </p:cNvPr>
          <p:cNvSpPr txBox="1"/>
          <p:nvPr/>
        </p:nvSpPr>
        <p:spPr>
          <a:xfrm>
            <a:off x="7596344" y="170722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16,150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F42D6-3DAF-EE1F-5CAC-B541BC65CC6D}"/>
              </a:ext>
            </a:extLst>
          </p:cNvPr>
          <p:cNvSpPr txBox="1"/>
          <p:nvPr/>
        </p:nvSpPr>
        <p:spPr>
          <a:xfrm>
            <a:off x="2928037" y="3858192"/>
            <a:ext cx="36182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Number of channels:   63K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Network capacity:  ≈$205M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4FBB7-00BE-9AB3-DBF2-64718234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63" y="1552677"/>
            <a:ext cx="6184900" cy="18415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7376CE-E474-12EE-0011-121A635AC28E}"/>
              </a:ext>
            </a:extLst>
          </p:cNvPr>
          <p:cNvCxnSpPr>
            <a:cxnSpLocks/>
          </p:cNvCxnSpPr>
          <p:nvPr/>
        </p:nvCxnSpPr>
        <p:spPr>
          <a:xfrm flipH="1">
            <a:off x="7107382" y="2071908"/>
            <a:ext cx="595745" cy="319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84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8684" y="3499669"/>
            <a:ext cx="5147188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 scaling via Rollups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5E97-EDC7-4E4F-B4DD-CC642077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 Tx per second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07BC4-CC24-3A9D-7402-D1188DC5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2525"/>
            <a:ext cx="5738466" cy="32278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0A0AB-9367-AB2D-FC95-2DABBEA862BD}"/>
              </a:ext>
            </a:extLst>
          </p:cNvPr>
          <p:cNvSpPr txBox="1"/>
          <p:nvPr/>
        </p:nvSpPr>
        <p:spPr>
          <a:xfrm>
            <a:off x="6257737" y="3219450"/>
            <a:ext cx="241142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max:  7  Tx/sec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29841-272B-845A-B6A9-70BB77B5C38B}"/>
              </a:ext>
            </a:extLst>
          </p:cNvPr>
          <p:cNvSpPr txBox="1"/>
          <p:nvPr/>
        </p:nvSpPr>
        <p:spPr>
          <a:xfrm>
            <a:off x="6183260" y="1844459"/>
            <a:ext cx="238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≈4200 Tx/block</a:t>
            </a:r>
          </a:p>
          <a:p>
            <a:pPr algn="l"/>
            <a:r>
              <a:rPr lang="en-US" dirty="0">
                <a:latin typeface="+mn-lt"/>
              </a:rPr>
              <a:t>1 block / 10 mins</a:t>
            </a:r>
          </a:p>
        </p:txBody>
      </p:sp>
    </p:spTree>
    <p:extLst>
      <p:ext uri="{BB962C8B-B14F-4D97-AF65-F5344CB8AC3E}">
        <p14:creationId xmlns:p14="http://schemas.microsoft.com/office/powerpoint/2010/main" val="189143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8AD2-0A70-EF47-8DA3-390E9570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Ethereum Tx per second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721CA-5B45-694B-A879-D38E9DF2C332}"/>
              </a:ext>
            </a:extLst>
          </p:cNvPr>
          <p:cNvSpPr txBox="1"/>
          <p:nvPr/>
        </p:nvSpPr>
        <p:spPr>
          <a:xfrm>
            <a:off x="5660437" y="1965639"/>
            <a:ext cx="3212102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Simple Tx: 21k Gas</a:t>
            </a:r>
          </a:p>
          <a:p>
            <a:pPr algn="l"/>
            <a:r>
              <a:rPr lang="en-US" dirty="0">
                <a:latin typeface="+mn-lt"/>
              </a:rPr>
              <a:t>max 30M Gas per block</a:t>
            </a:r>
          </a:p>
          <a:p>
            <a:pPr algn="l"/>
            <a:r>
              <a:rPr lang="en-US" dirty="0">
                <a:latin typeface="+mn-lt"/>
              </a:rPr>
              <a:t>   ⇒  max 1428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/block</a:t>
            </a:r>
          </a:p>
          <a:p>
            <a:pPr algn="l">
              <a:spcBef>
                <a:spcPts val="1800"/>
              </a:spcBef>
            </a:pPr>
            <a:r>
              <a:rPr lang="en-US" dirty="0">
                <a:latin typeface="+mn-lt"/>
              </a:rPr>
              <a:t>1 Block/12s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         ⇒  max 119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tx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/s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757A23-E559-A582-6EC5-A51821947E4A}"/>
              </a:ext>
            </a:extLst>
          </p:cNvPr>
          <p:cNvGrpSpPr/>
          <p:nvPr/>
        </p:nvGrpSpPr>
        <p:grpSpPr>
          <a:xfrm>
            <a:off x="347661" y="1892200"/>
            <a:ext cx="5133975" cy="2048205"/>
            <a:chOff x="457200" y="1381126"/>
            <a:chExt cx="3790950" cy="1428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4D1C73-02CA-AA5A-A07F-32E61F20C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467" r="10048" b="16061"/>
            <a:stretch/>
          </p:blipFill>
          <p:spPr>
            <a:xfrm>
              <a:off x="457200" y="1381126"/>
              <a:ext cx="3457575" cy="14287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0A9E58-9910-FAE7-18E3-905BDC7D1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5343" b="23547"/>
            <a:stretch/>
          </p:blipFill>
          <p:spPr>
            <a:xfrm>
              <a:off x="3886200" y="1432354"/>
              <a:ext cx="361950" cy="130132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982DAA-48DE-6220-1BF9-C67BC12D436A}"/>
              </a:ext>
            </a:extLst>
          </p:cNvPr>
          <p:cNvSpPr txBox="1"/>
          <p:nvPr/>
        </p:nvSpPr>
        <p:spPr>
          <a:xfrm>
            <a:off x="457200" y="1278667"/>
            <a:ext cx="377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Ethereum avg Tx per second: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F00386-387F-B9EE-CE74-A97B218D2967}"/>
              </a:ext>
            </a:extLst>
          </p:cNvPr>
          <p:cNvSpPr txBox="1"/>
          <p:nvPr/>
        </p:nvSpPr>
        <p:spPr>
          <a:xfrm>
            <a:off x="1724025" y="4135464"/>
            <a:ext cx="157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≈ 15 Tx/sec</a:t>
            </a:r>
          </a:p>
        </p:txBody>
      </p:sp>
    </p:spTree>
    <p:extLst>
      <p:ext uri="{BB962C8B-B14F-4D97-AF65-F5344CB8AC3E}">
        <p14:creationId xmlns:p14="http://schemas.microsoft.com/office/powerpoint/2010/main" val="363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0DD9-0A78-60EC-4D47-72382282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comparison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F3985-CC46-2B00-CB39-18C9A5DD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Visa:   up to 24,000 Tx/sec     (regularly 2,000 Tx/sec)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PayPal:  200 Tx/sec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Ethereum:  15 Tx/sec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Bitcoin:  7 Tx/sec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0775A2-22CE-461E-DB71-0AC14EE237DA}"/>
              </a:ext>
            </a:extLst>
          </p:cNvPr>
          <p:cNvCxnSpPr/>
          <p:nvPr/>
        </p:nvCxnSpPr>
        <p:spPr>
          <a:xfrm>
            <a:off x="266700" y="2695575"/>
            <a:ext cx="5619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771DC8-7C8D-1178-3696-D4A47D8FC574}"/>
              </a:ext>
            </a:extLst>
          </p:cNvPr>
          <p:cNvSpPr txBox="1"/>
          <p:nvPr/>
        </p:nvSpPr>
        <p:spPr>
          <a:xfrm>
            <a:off x="3467100" y="4333875"/>
            <a:ext cx="454714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Goal:  scale up blockchain Tx speed</a:t>
            </a:r>
          </a:p>
        </p:txBody>
      </p:sp>
    </p:spTree>
    <p:extLst>
      <p:ext uri="{BB962C8B-B14F-4D97-AF65-F5344CB8AC3E}">
        <p14:creationId xmlns:p14="http://schemas.microsoft.com/office/powerpoint/2010/main" val="34607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B08994-CE74-E8E4-49A6-71044B55BAF0}"/>
              </a:ext>
            </a:extLst>
          </p:cNvPr>
          <p:cNvSpPr/>
          <p:nvPr/>
        </p:nvSpPr>
        <p:spPr>
          <a:xfrm>
            <a:off x="190500" y="3771900"/>
            <a:ext cx="8686800" cy="666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D60E0-0F52-25AF-0432-087902E3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process more Tx per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04EC-957C-DCF5-0560-099022D3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Many ideas</a:t>
            </a:r>
            <a:r>
              <a:rPr lang="en-US" sz="2400" dirty="0"/>
              <a:t>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Use a faster consensus protocol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Parallelize:  split the chain into independent </a:t>
            </a:r>
            <a:r>
              <a:rPr lang="en-US" sz="2400" b="1" dirty="0"/>
              <a:t>shards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Rollup:  move work somewhere else  (next lecture)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Today:  payment channels, reduce the need to touch the chain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B2D8D3C-DADF-8A41-EB6D-0C2D46510E37}"/>
              </a:ext>
            </a:extLst>
          </p:cNvPr>
          <p:cNvSpPr/>
          <p:nvPr/>
        </p:nvSpPr>
        <p:spPr>
          <a:xfrm>
            <a:off x="6267449" y="1504950"/>
            <a:ext cx="2076451" cy="790576"/>
          </a:xfrm>
          <a:prstGeom prst="wedgeRoundRectCallout">
            <a:avLst>
              <a:gd name="adj1" fmla="val -33218"/>
              <a:gd name="adj2" fmla="val 851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reduced</a:t>
            </a:r>
          </a:p>
          <a:p>
            <a:pPr algn="ctr"/>
            <a:r>
              <a:rPr lang="en-US" dirty="0"/>
              <a:t>composability</a:t>
            </a:r>
          </a:p>
        </p:txBody>
      </p:sp>
    </p:spTree>
    <p:extLst>
      <p:ext uri="{BB962C8B-B14F-4D97-AF65-F5344CB8AC3E}">
        <p14:creationId xmlns:p14="http://schemas.microsoft.com/office/powerpoint/2010/main" val="244490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59C7-0798-D84A-9E64-ED9A3DF7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Channels: the basic idea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77AF3-C170-964D-8BE0-1BDAE8666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411" y="2493373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5B6DF-B5E3-8A49-8FE7-27BEAD318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2469453"/>
            <a:ext cx="584280" cy="864318"/>
          </a:xfrm>
          <a:prstGeom prst="rect">
            <a:avLst/>
          </a:prstGeo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AF328B08-D901-1744-B57C-A44035BBE3FF}"/>
              </a:ext>
            </a:extLst>
          </p:cNvPr>
          <p:cNvCxnSpPr>
            <a:cxnSpLocks/>
            <a:stCxn id="7" idx="0"/>
            <a:endCxn id="6" idx="0"/>
          </p:cNvCxnSpPr>
          <p:nvPr/>
        </p:nvCxnSpPr>
        <p:spPr>
          <a:xfrm rot="16200000" flipH="1">
            <a:off x="3864393" y="-413424"/>
            <a:ext cx="23920" cy="5789674"/>
          </a:xfrm>
          <a:prstGeom prst="curvedConnector3">
            <a:avLst>
              <a:gd name="adj1" fmla="val -552173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6570E79-48F2-5148-850A-947A21226BA5}"/>
              </a:ext>
            </a:extLst>
          </p:cNvPr>
          <p:cNvSpPr/>
          <p:nvPr/>
        </p:nvSpPr>
        <p:spPr>
          <a:xfrm>
            <a:off x="3090438" y="3943171"/>
            <a:ext cx="112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Apple Color Emoji" pitchFamily="2" charset="0"/>
              </a:rPr>
              <a:t>☕️</a:t>
            </a:r>
            <a:endParaRPr lang="en-US" dirty="0">
              <a:effectLst/>
              <a:latin typeface="Apple Color Emoji" pitchFamily="2" charset="0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630AE094-EF51-6443-8EB0-8C62C47E7D8F}"/>
              </a:ext>
            </a:extLst>
          </p:cNvPr>
          <p:cNvCxnSpPr>
            <a:cxnSpLocks/>
            <a:stCxn id="6" idx="2"/>
            <a:endCxn id="7" idx="2"/>
          </p:cNvCxnSpPr>
          <p:nvPr/>
        </p:nvCxnSpPr>
        <p:spPr>
          <a:xfrm rot="5400000">
            <a:off x="3864393" y="426974"/>
            <a:ext cx="23920" cy="5789674"/>
          </a:xfrm>
          <a:prstGeom prst="curvedConnector3">
            <a:avLst>
              <a:gd name="adj1" fmla="val 360418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E9B87A-9EFE-6441-B12A-13F2665BB35A}"/>
              </a:ext>
            </a:extLst>
          </p:cNvPr>
          <p:cNvSpPr txBox="1"/>
          <p:nvPr/>
        </p:nvSpPr>
        <p:spPr>
          <a:xfrm>
            <a:off x="3090438" y="1191309"/>
            <a:ext cx="2548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Tx1: 0.01 ETH</a:t>
            </a:r>
          </a:p>
          <a:p>
            <a:r>
              <a:rPr lang="en-US" dirty="0">
                <a:latin typeface="+mn-lt"/>
              </a:rPr>
              <a:t>Tx2: 0.01 ETH</a:t>
            </a:r>
          </a:p>
          <a:p>
            <a:r>
              <a:rPr lang="en-US" dirty="0">
                <a:latin typeface="+mn-lt"/>
              </a:rPr>
              <a:t>Tx3: 0.01 ETH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500A75-DF10-5A49-8F46-275376319052}"/>
              </a:ext>
            </a:extLst>
          </p:cNvPr>
          <p:cNvSpPr/>
          <p:nvPr/>
        </p:nvSpPr>
        <p:spPr>
          <a:xfrm>
            <a:off x="3315541" y="4214809"/>
            <a:ext cx="112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Apple Color Emoji" pitchFamily="2" charset="0"/>
              </a:rPr>
              <a:t>☕️</a:t>
            </a:r>
            <a:endParaRPr lang="en-US" dirty="0">
              <a:effectLst/>
              <a:latin typeface="Apple Color Emoji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E4F07B-808F-1849-90CF-E8F960A612E6}"/>
              </a:ext>
            </a:extLst>
          </p:cNvPr>
          <p:cNvSpPr/>
          <p:nvPr/>
        </p:nvSpPr>
        <p:spPr>
          <a:xfrm>
            <a:off x="3532808" y="4418416"/>
            <a:ext cx="1121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latin typeface="Apple Color Emoji" pitchFamily="2" charset="0"/>
              </a:rPr>
              <a:t>☕️</a:t>
            </a:r>
            <a:endParaRPr lang="en-US" dirty="0">
              <a:effectLst/>
              <a:latin typeface="Apple Color Emoji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EC7DC6-ADF7-0D41-B03B-A34D306E27D8}"/>
              </a:ext>
            </a:extLst>
          </p:cNvPr>
          <p:cNvSpPr txBox="1"/>
          <p:nvPr/>
        </p:nvSpPr>
        <p:spPr>
          <a:xfrm>
            <a:off x="1560946" y="2354574"/>
            <a:ext cx="466866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tabLst>
                <a:tab pos="454025" algn="l"/>
              </a:tabLst>
            </a:pPr>
            <a:r>
              <a:rPr lang="en-US" dirty="0">
                <a:latin typeface="+mn-lt"/>
              </a:rPr>
              <a:t>Instead can do this: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Alice deposits 1 ETH with Bob.</a:t>
            </a:r>
          </a:p>
          <a:p>
            <a:pPr algn="l"/>
            <a:r>
              <a:rPr lang="en-US" dirty="0">
                <a:latin typeface="+mn-lt"/>
              </a:rPr>
              <a:t>	At the end of the month, Bob </a:t>
            </a:r>
          </a:p>
          <a:p>
            <a:pPr algn="l"/>
            <a:r>
              <a:rPr lang="en-US" dirty="0">
                <a:latin typeface="+mn-lt"/>
              </a:rPr>
              <a:t> 	refunds unused deposit to Alice.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70984C-791A-B3C6-DAAD-BA3C07023978}"/>
              </a:ext>
            </a:extLst>
          </p:cNvPr>
          <p:cNvGrpSpPr/>
          <p:nvPr/>
        </p:nvGrpSpPr>
        <p:grpSpPr>
          <a:xfrm>
            <a:off x="5029197" y="969912"/>
            <a:ext cx="4018520" cy="900452"/>
            <a:chOff x="5029197" y="969912"/>
            <a:chExt cx="4018520" cy="90045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BBCE205-F3A1-057F-C352-5AE02B65E9D7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5029197" y="1385411"/>
              <a:ext cx="2101007" cy="484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F87B8D-215A-A4BC-F504-20016AB45EF4}"/>
                </a:ext>
              </a:extLst>
            </p:cNvPr>
            <p:cNvSpPr txBox="1"/>
            <p:nvPr/>
          </p:nvSpPr>
          <p:spPr>
            <a:xfrm>
              <a:off x="7130204" y="969912"/>
              <a:ext cx="19175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 fee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per purchase!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C27B19-7493-D304-4312-9A4FE6359CEB}"/>
              </a:ext>
            </a:extLst>
          </p:cNvPr>
          <p:cNvGrpSpPr/>
          <p:nvPr/>
        </p:nvGrpSpPr>
        <p:grpSpPr>
          <a:xfrm>
            <a:off x="6229609" y="3889858"/>
            <a:ext cx="2571341" cy="1200329"/>
            <a:chOff x="6229609" y="1056242"/>
            <a:chExt cx="2571341" cy="120032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09505F4-65F3-9ECD-4CDC-55DC5A4982E4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6229609" y="1109555"/>
              <a:ext cx="805345" cy="546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971E01-1BF8-CADE-7ABB-7C47AD9C65B5}"/>
                </a:ext>
              </a:extLst>
            </p:cNvPr>
            <p:cNvSpPr txBox="1"/>
            <p:nvPr/>
          </p:nvSpPr>
          <p:spPr>
            <a:xfrm>
              <a:off x="7034954" y="1056242"/>
              <a:ext cx="1765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only </a:t>
              </a:r>
              <a:r>
                <a:rPr lang="en-US" u="sng" dirty="0">
                  <a:latin typeface="+mn-lt"/>
                </a:rPr>
                <a:t>two</a:t>
              </a:r>
              <a:r>
                <a:rPr lang="en-US" dirty="0">
                  <a:latin typeface="+mn-lt"/>
                </a:rPr>
                <a:t> Tx,</a:t>
              </a:r>
            </a:p>
            <a:p>
              <a:pPr algn="l"/>
              <a:r>
                <a:rPr lang="en-US" dirty="0">
                  <a:latin typeface="+mn-lt"/>
                </a:rPr>
                <a:t>hundreds of 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coffees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123138</TotalTime>
  <Words>3157</Words>
  <Application>Microsoft Macintosh PowerPoint</Application>
  <PresentationFormat>On-screen Show (16:9)</PresentationFormat>
  <Paragraphs>454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Apple Color Emoji</vt:lpstr>
      <vt:lpstr>Arial</vt:lpstr>
      <vt:lpstr>Bradley Hand</vt:lpstr>
      <vt:lpstr>Calibri</vt:lpstr>
      <vt:lpstr>Cambria Math</vt:lpstr>
      <vt:lpstr>Roboto</vt:lpstr>
      <vt:lpstr>Office Theme</vt:lpstr>
      <vt:lpstr>Scaling the blockchain part I:  Payment Channels and State Channels</vt:lpstr>
      <vt:lpstr>… but first, last words on SNARKs (for now)</vt:lpstr>
      <vt:lpstr>… but first, last words on SNARKs (for now)</vt:lpstr>
      <vt:lpstr>Scaling the blockchain</vt:lpstr>
      <vt:lpstr>Bitcoin  Tx per second</vt:lpstr>
      <vt:lpstr>Ethereum Tx per second</vt:lpstr>
      <vt:lpstr>In comparison …</vt:lpstr>
      <vt:lpstr>How to process more Tx per second</vt:lpstr>
      <vt:lpstr>Payment Channels: the basic idea</vt:lpstr>
      <vt:lpstr>Unidirectional Payment Channel</vt:lpstr>
      <vt:lpstr>A solution?</vt:lpstr>
      <vt:lpstr>Unidirectional Payment Channel</vt:lpstr>
      <vt:lpstr>Unidirectional Payment Channel</vt:lpstr>
      <vt:lpstr>Payment Channel in Solidity</vt:lpstr>
      <vt:lpstr>Bidirectional Payment Channel</vt:lpstr>
      <vt:lpstr>Bidirectional Payment Channel</vt:lpstr>
      <vt:lpstr>Bidirectional Payment Channel</vt:lpstr>
      <vt:lpstr>Eventually: Alice wants to close payment channel</vt:lpstr>
      <vt:lpstr>Watchtowers</vt:lpstr>
      <vt:lpstr>Main points:  summary</vt:lpstr>
      <vt:lpstr>A more general concept:  State Channels</vt:lpstr>
      <vt:lpstr>State Channels</vt:lpstr>
      <vt:lpstr>Bidirectional channels on Bitcoin</vt:lpstr>
      <vt:lpstr>Bidirectional payment channels on Bitcoin</vt:lpstr>
      <vt:lpstr>UTXO payment channel concepts</vt:lpstr>
      <vt:lpstr>Example script</vt:lpstr>
      <vt:lpstr>UTXO Payment Channel</vt:lpstr>
      <vt:lpstr>Payment Channel Update: Alice pays Bob</vt:lpstr>
      <vt:lpstr>Security:  ways to close the channel?</vt:lpstr>
      <vt:lpstr>Security:  ways to close the channel?</vt:lpstr>
      <vt:lpstr>Security:  ways to close the channel?</vt:lpstr>
      <vt:lpstr>Payment Channel Update: Bob pays Alice</vt:lpstr>
      <vt:lpstr>Security:  ways to close the channel?</vt:lpstr>
      <vt:lpstr>Security:  ways to close the channel?</vt:lpstr>
      <vt:lpstr>Watchtowers again</vt:lpstr>
      <vt:lpstr>Multihop payments</vt:lpstr>
      <vt:lpstr>Multi-hop payments</vt:lpstr>
      <vt:lpstr>Multi-hop payments  (briefly)</vt:lpstr>
      <vt:lpstr>The lightning network</vt:lpstr>
      <vt:lpstr>Stats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1518</cp:revision>
  <cp:lastPrinted>2015-09-20T23:02:57Z</cp:lastPrinted>
  <dcterms:created xsi:type="dcterms:W3CDTF">2010-10-17T19:58:05Z</dcterms:created>
  <dcterms:modified xsi:type="dcterms:W3CDTF">2023-11-28T03:57:50Z</dcterms:modified>
</cp:coreProperties>
</file>